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2" r:id="rId4"/>
    <p:sldId id="275" r:id="rId5"/>
    <p:sldId id="270" r:id="rId6"/>
    <p:sldId id="281" r:id="rId7"/>
    <p:sldId id="276" r:id="rId8"/>
    <p:sldId id="277" r:id="rId9"/>
    <p:sldId id="283" r:id="rId10"/>
    <p:sldId id="282" r:id="rId11"/>
    <p:sldId id="278" r:id="rId12"/>
    <p:sldId id="284" r:id="rId13"/>
    <p:sldId id="266" r:id="rId14"/>
    <p:sldId id="279" r:id="rId15"/>
    <p:sldId id="280" r:id="rId16"/>
    <p:sldId id="28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003366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5386-60FD-430B-81D3-A2B44B298282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10AD-F0D7-433D-AB91-C8E3ADBE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0AD-F0D7-433D-AB91-C8E3ADBE85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C295-031C-49C5-9DAA-39C2EC4FA63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467-E87D-4056-9A9A-4F0D6063C468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734B-293F-4480-B317-4A10A427001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9F55-1090-4F08-9A5A-6411D67322C4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44ED-E8FF-4948-8514-E3FFB7BAC5C7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9300-22B0-49B9-BFA1-F5B33A1004C5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5CB6-DE32-4C2E-8B78-2C97BC01B7F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4EB-7030-4CBF-A7E8-F8E1BE1B8D3D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3CB3-D6D0-45FE-960A-0A40D44A31E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5B24-3FE5-481F-88F9-A8DB43C11E5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5AAC-BDD0-4D82-9BB9-C701C4537F3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7AD8-C725-4BD5-B9C2-4F1689CD9FBD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ый треугольник 3">
            <a:extLst>
              <a:ext uri="{FF2B5EF4-FFF2-40B4-BE49-F238E27FC236}">
                <a16:creationId xmlns:a16="http://schemas.microsoft.com/office/drawing/2014/main" xmlns="" id="{5BEEB55C-2948-4028-91D6-18B4C403B96F}"/>
              </a:ext>
            </a:extLst>
          </p:cNvPr>
          <p:cNvSpPr/>
          <p:nvPr/>
        </p:nvSpPr>
        <p:spPr>
          <a:xfrm>
            <a:off x="1" y="-3401"/>
            <a:ext cx="9144000" cy="6846887"/>
          </a:xfrm>
          <a:custGeom>
            <a:avLst/>
            <a:gdLst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387642 w 12192000"/>
              <a:gd name="connsiteY2" fmla="*/ 762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6021">
                <a:moveTo>
                  <a:pt x="0" y="6866021"/>
                </a:moveTo>
                <a:lnTo>
                  <a:pt x="0" y="8021"/>
                </a:lnTo>
                <a:lnTo>
                  <a:pt x="2109537" y="0"/>
                </a:lnTo>
                <a:cubicBezTo>
                  <a:pt x="3264568" y="2874211"/>
                  <a:pt x="6432884" y="5315284"/>
                  <a:pt x="12192000" y="6866021"/>
                </a:cubicBezTo>
                <a:lnTo>
                  <a:pt x="0" y="6866021"/>
                </a:lnTo>
                <a:close/>
              </a:path>
            </a:pathLst>
          </a:cu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xmlns="" id="{2DE822B6-25BF-406C-91C9-397B969B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9160"/>
            <a:ext cx="607472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198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«Получение разрешение на работу 2026-2030 года рудника  «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Акдала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xmlns="" id="{2DE822B6-25BF-406C-91C9-397B969B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764704"/>
            <a:ext cx="6074727" cy="13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198">
              <a:lnSpc>
                <a:spcPct val="85000"/>
              </a:lnSpc>
              <a:defRPr/>
            </a:pPr>
            <a:r>
              <a:rPr lang="kk-KZ" sz="3200" b="1" dirty="0" smtClean="0">
                <a:solidFill>
                  <a:srgbClr val="000099"/>
                </a:solidFill>
              </a:rPr>
              <a:t>“Ақдала” кенішінің 2026-2030 жылдар аралығында жұмыс істеуіне рұқсат алу</a:t>
            </a:r>
            <a:endParaRPr lang="en-US" sz="32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образованию отходов/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Қалдықтардың пайда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болуы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chemeClr val="accent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340" dirty="0" smtClean="0"/>
                <a:t>"ЮГХК" БК " ЖШС "</a:t>
              </a:r>
              <a:r>
                <a:rPr lang="ru-RU" sz="1340" dirty="0" err="1" smtClean="0"/>
                <a:t>Ақдала</a:t>
              </a:r>
              <a:r>
                <a:rPr lang="ru-RU" sz="1340" dirty="0" smtClean="0"/>
                <a:t>" </a:t>
              </a:r>
              <a:r>
                <a:rPr lang="ru-RU" sz="1340" dirty="0" err="1" smtClean="0"/>
                <a:t>кенішінің қалдықтарын басқару бағдарламасы табиғат пайдаланушы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үшін Қазақстан Республикасы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заңнамасының талаптарын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орындау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үшін әзірленген және экологиялық рұқсаттың ажырамас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бөлігі болып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табылады</a:t>
              </a:r>
              <a:r>
                <a:rPr lang="ru-RU" sz="1340" dirty="0" smtClean="0"/>
                <a:t>. 1. </a:t>
              </a:r>
              <a:r>
                <a:rPr lang="ru-RU" sz="1340" dirty="0" err="1" smtClean="0"/>
                <a:t>Ақдала кенішінің өнімді ерітінділерін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өндіру және өңдеу учаскелерінде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шаң түзілмейді.</a:t>
              </a:r>
              <a:r>
                <a:rPr lang="ru-RU" sz="1340" dirty="0" smtClean="0"/>
                <a:t> 2. Кен </a:t>
              </a:r>
              <a:r>
                <a:rPr lang="ru-RU" sz="1340" dirty="0" err="1" smtClean="0"/>
                <a:t>қабылдау және </a:t>
              </a:r>
              <a:r>
                <a:rPr lang="ru-RU" sz="1340" dirty="0" smtClean="0"/>
                <a:t>Кен </a:t>
              </a:r>
              <a:r>
                <a:rPr lang="ru-RU" sz="1340" dirty="0" err="1" smtClean="0"/>
                <a:t>дайындау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операцияларын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технологиялық Схемадан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шығару есебінен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қайта өңдеу өндірісінің көлемі айтарлықтай қысқарады</a:t>
              </a:r>
              <a:r>
                <a:rPr lang="ru-RU" sz="1340" dirty="0" smtClean="0"/>
                <a:t>. 3. </a:t>
              </a:r>
              <a:r>
                <a:rPr lang="ru-RU" sz="1340" dirty="0" err="1" smtClean="0"/>
                <a:t>Өнімді ерітінділерді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қайта өңдеудің технологиялық процесі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тұйық қайта өңдеу циклі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болып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табылады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және төгетін (қалдық</a:t>
              </a:r>
              <a:r>
                <a:rPr lang="ru-RU" sz="1340" dirty="0" smtClean="0"/>
                <a:t>) </a:t>
              </a:r>
              <a:r>
                <a:rPr lang="ru-RU" sz="1340" dirty="0" err="1" smtClean="0"/>
                <a:t>ерітінділері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жоқ, сондықтан экологиялық қауіпті қалдық қоймаларын салудың қажеті жоқ.</a:t>
              </a:r>
              <a:r>
                <a:rPr lang="ru-RU" sz="1340" dirty="0" smtClean="0"/>
                <a:t> 4. </a:t>
              </a:r>
              <a:r>
                <a:rPr lang="ru-RU" sz="1340" dirty="0" err="1" smtClean="0"/>
                <a:t>Қалдықтарды басқару саласындағы басқарудың кешенді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тәсілі танылды</a:t>
              </a:r>
              <a:r>
                <a:rPr lang="ru-RU" sz="1340" dirty="0" smtClean="0"/>
                <a:t>. 5. </a:t>
              </a:r>
              <a:r>
                <a:rPr lang="ru-RU" sz="1340" dirty="0" err="1" smtClean="0"/>
                <a:t>Қалдықтармен жұмыс істеу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саласының ұзақ мерзімді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дамуын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анықтайтын факторлар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анықталды.</a:t>
              </a:r>
              <a:r>
                <a:rPr lang="ru-RU" sz="1340" dirty="0" smtClean="0"/>
                <a:t> 6. </a:t>
              </a:r>
              <a:r>
                <a:rPr lang="ru-RU" sz="1340" dirty="0" err="1" smtClean="0"/>
                <a:t>Өндіріс және тұтыну қалдықтарын мамандандырылған ұйымдар әкетуге береді</a:t>
              </a:r>
              <a:r>
                <a:rPr lang="ru-RU" sz="1340" dirty="0" smtClean="0"/>
                <a:t>. 7. </a:t>
              </a:r>
              <a:r>
                <a:rPr lang="ru-RU" sz="1340" dirty="0" err="1" smtClean="0"/>
                <a:t>Қоршаған ортаның ластану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көзі ретінде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өзінің </a:t>
              </a:r>
              <a:r>
                <a:rPr lang="ru-RU" sz="1340" dirty="0" smtClean="0"/>
                <a:t>ҚТҚ полигоны </a:t>
              </a:r>
              <a:r>
                <a:rPr lang="ru-RU" sz="1340" dirty="0" err="1" smtClean="0"/>
                <a:t>жоқ</a:t>
              </a:r>
              <a:r>
                <a:rPr lang="ru-RU" sz="1340" dirty="0" smtClean="0"/>
                <a:t>. 8. </a:t>
              </a:r>
              <a:r>
                <a:rPr lang="ru-RU" sz="1340" dirty="0" err="1" smtClean="0"/>
                <a:t>Барлық қалдықтар мамандандырылған ұйымдармен шарт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бойынша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беріледі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Қалдықтарды жинау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сұрыптау, сақтау, кәдеге жарату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бейтараптандыру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орналастыру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және тасымалдау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тәртібі қалдықтармен жұмыс істеуге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қойылатын талаптарға сәйкес жүргізіледі.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Қалдықтармен жұмыс олардың қауіптілік деңгейіне қарай жүргізіледі (ЭК-нің </a:t>
              </a:r>
              <a:r>
                <a:rPr lang="ru-RU" sz="1340" dirty="0" smtClean="0"/>
                <a:t>338-бабы, 4-тармағы) </a:t>
              </a:r>
              <a:r>
                <a:rPr lang="ru-RU" sz="1340" dirty="0" err="1" smtClean="0"/>
                <a:t>Сыныптауышқа сәйкес қалдықтар қауіпті және қауіпті емес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деп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жіктеледі</a:t>
              </a:r>
              <a:r>
                <a:rPr lang="ru-RU" sz="1340" dirty="0" smtClean="0"/>
                <a:t>. </a:t>
              </a:r>
              <a:r>
                <a:rPr lang="ru-RU" sz="1340" dirty="0" err="1" smtClean="0"/>
                <a:t>Қалдықтардың бір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бөлігі ашық өндірістік және қойма үй жайларында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сақталады: Вахталық кентте</a:t>
              </a:r>
              <a:r>
                <a:rPr lang="ru-RU" sz="1340" dirty="0" smtClean="0"/>
                <a:t> ҚТҚ </a:t>
              </a:r>
              <a:r>
                <a:rPr lang="ru-RU" sz="1340" dirty="0" err="1" smtClean="0"/>
                <a:t>қалдықтары </a:t>
              </a:r>
              <a:r>
                <a:rPr lang="ru-RU" sz="1340" dirty="0" smtClean="0"/>
                <a:t>мен </a:t>
              </a:r>
              <a:r>
                <a:rPr lang="ru-RU" sz="1340" dirty="0" err="1" smtClean="0"/>
                <a:t>пластикалық қалдықтарды уақытша сақтау алаңы </a:t>
              </a:r>
              <a:r>
                <a:rPr lang="ru-RU" sz="1340" dirty="0" smtClean="0"/>
                <a:t>бар, </a:t>
              </a:r>
              <a:r>
                <a:rPr lang="ru-RU" sz="1340" dirty="0" err="1" smtClean="0"/>
                <a:t>атап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айтқанда: </a:t>
              </a:r>
              <a:r>
                <a:rPr lang="ru-RU" sz="1340" dirty="0" smtClean="0"/>
                <a:t>ҚТҚ </a:t>
              </a:r>
              <a:r>
                <a:rPr lang="ru-RU" sz="1340" dirty="0" err="1" smtClean="0"/>
                <a:t>үшін </a:t>
              </a:r>
              <a:r>
                <a:rPr lang="ru-RU" sz="1340" dirty="0" smtClean="0"/>
                <a:t>№1 контейнер, ҚТҚ </a:t>
              </a:r>
              <a:r>
                <a:rPr lang="ru-RU" sz="1340" dirty="0" err="1" smtClean="0"/>
                <a:t>үшін </a:t>
              </a:r>
              <a:r>
                <a:rPr lang="ru-RU" sz="1340" dirty="0" smtClean="0"/>
                <a:t>№2 контейнер, №3 контейнер – </a:t>
              </a:r>
              <a:r>
                <a:rPr lang="ru-RU" sz="1340" dirty="0" err="1" smtClean="0"/>
                <a:t>пластикалық қалдықтар</a:t>
              </a:r>
              <a:r>
                <a:rPr lang="ru-RU" sz="1340" dirty="0" smtClean="0"/>
                <a:t>. </a:t>
              </a:r>
              <a:r>
                <a:rPr lang="ru-RU" sz="1340" dirty="0" err="1" smtClean="0"/>
                <a:t>"Ақдала" кенішінің алаңы.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Бұл учаскеде</a:t>
              </a:r>
              <a:r>
                <a:rPr lang="ru-RU" sz="1340" dirty="0" smtClean="0"/>
                <a:t> ҚТҚ </a:t>
              </a:r>
              <a:r>
                <a:rPr lang="ru-RU" sz="1340" dirty="0" err="1" smtClean="0"/>
                <a:t>қалдықтарын, макулатураны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медициналық қалдықтарды және пластикалық қалдықтарды уақытша сақтайтын </a:t>
              </a:r>
              <a:r>
                <a:rPr lang="ru-RU" sz="1340" dirty="0" smtClean="0"/>
                <a:t>4 </a:t>
              </a:r>
              <a:r>
                <a:rPr lang="ru-RU" sz="1340" dirty="0" err="1" smtClean="0"/>
                <a:t>алаң </a:t>
              </a:r>
              <a:r>
                <a:rPr lang="ru-RU" sz="1340" dirty="0" smtClean="0"/>
                <a:t>бар. </a:t>
              </a:r>
              <a:r>
                <a:rPr lang="ru-RU" sz="1340" dirty="0" err="1" smtClean="0"/>
                <a:t>Қаптарды селитрадан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сақтау үшін уақытша сақтау контейнері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қарастырылған.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Сондай-ақ, бұл учаскеде</a:t>
              </a:r>
              <a:r>
                <a:rPr lang="ru-RU" sz="1340" dirty="0" smtClean="0"/>
                <a:t> "ЮГХК" БК "ЖШС "</a:t>
              </a:r>
              <a:r>
                <a:rPr lang="ru-RU" sz="1340" dirty="0" err="1" smtClean="0"/>
                <a:t>Ақдала</a:t>
              </a:r>
              <a:r>
                <a:rPr lang="ru-RU" sz="1340" dirty="0" smtClean="0"/>
                <a:t>"</a:t>
              </a:r>
              <a:r>
                <a:rPr lang="ru-RU" sz="1340" dirty="0" err="1" smtClean="0"/>
                <a:t>кенішінде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пайда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болатын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қалдықтардың басқа түрлерін </a:t>
              </a:r>
              <a:r>
                <a:rPr lang="ru-RU" sz="1340" dirty="0" smtClean="0"/>
                <a:t>(</a:t>
              </a:r>
              <a:r>
                <a:rPr lang="ru-RU" sz="1340" dirty="0" err="1" smtClean="0"/>
                <a:t>чиптер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қара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түсті металдардың сынықтары</a:t>
              </a:r>
              <a:r>
                <a:rPr lang="ru-RU" sz="1340" dirty="0" smtClean="0"/>
                <a:t>, </a:t>
              </a:r>
              <a:r>
                <a:rPr lang="ru-RU" sz="1340" dirty="0" err="1" smtClean="0"/>
                <a:t>шүберектер және </a:t>
              </a:r>
              <a:r>
                <a:rPr lang="ru-RU" sz="1340" dirty="0" smtClean="0"/>
                <a:t>т.б.) </a:t>
              </a:r>
              <a:r>
                <a:rPr lang="ru-RU" sz="1340" dirty="0" err="1" smtClean="0"/>
                <a:t>сақтауға арналған жабық ашық алаң </a:t>
              </a:r>
              <a:r>
                <a:rPr lang="ru-RU" sz="1340" dirty="0" smtClean="0"/>
                <a:t>бар. </a:t>
              </a:r>
              <a:r>
                <a:rPr lang="ru-RU" sz="1340" dirty="0" err="1" smtClean="0"/>
                <a:t>Төмен радиоактивті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қалдықтар ПЗРО-да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ұзақ мерзімді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сақтауға беріледі</a:t>
              </a:r>
              <a:r>
                <a:rPr lang="ru-RU" sz="1340" dirty="0" smtClean="0"/>
                <a:t>. </a:t>
              </a:r>
              <a:r>
                <a:rPr lang="ru-RU" sz="1340" dirty="0" err="1" smtClean="0"/>
                <a:t>Бағдарлама талаптарын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сақтай отырып</a:t>
              </a:r>
              <a:r>
                <a:rPr lang="ru-RU" sz="1340" dirty="0" smtClean="0"/>
                <a:t>, "ОҚХК" БК "ЖШС "</a:t>
              </a:r>
              <a:r>
                <a:rPr lang="ru-RU" sz="1340" dirty="0" err="1" smtClean="0"/>
                <a:t>Ақдала</a:t>
              </a:r>
              <a:r>
                <a:rPr lang="ru-RU" sz="1340" dirty="0" smtClean="0"/>
                <a:t>" </a:t>
              </a:r>
              <a:r>
                <a:rPr lang="ru-RU" sz="1340" dirty="0" err="1" smtClean="0"/>
                <a:t>кенішінде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түзілетін қалдықтардың қоршаған ортаның жай-күйіне әсерін төмендетуге бағытталған іс-шаралардың </a:t>
              </a:r>
              <a:r>
                <a:rPr lang="ru-RU" sz="1340" dirty="0" smtClean="0"/>
                <a:t>2026-2030 </a:t>
              </a:r>
              <a:r>
                <a:rPr lang="ru-RU" sz="1340" dirty="0" err="1" smtClean="0"/>
                <a:t>жылдарға арналған </a:t>
              </a:r>
              <a:r>
                <a:rPr lang="ru-RU" sz="1340" dirty="0" smtClean="0"/>
                <a:t>100% </a:t>
              </a:r>
              <a:r>
                <a:rPr lang="ru-RU" sz="1340" dirty="0" err="1" smtClean="0"/>
                <a:t>орындалуы</a:t>
              </a:r>
              <a:r>
                <a:rPr lang="ru-RU" sz="1340" dirty="0" smtClean="0"/>
                <a:t> </a:t>
              </a:r>
              <a:r>
                <a:rPr lang="ru-RU" sz="1340" dirty="0" err="1" smtClean="0"/>
                <a:t>айқындалады</a:t>
              </a:r>
              <a:r>
                <a:rPr lang="ru-RU" sz="1340" dirty="0" smtClean="0"/>
                <a:t>.</a:t>
              </a:r>
              <a:endParaRPr lang="ru-RU" sz="134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10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сбросам сточных вод/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Сарқынды суларды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ағызу 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400" dirty="0" smtClean="0"/>
                <a:t>Общее количество работников на </a:t>
              </a:r>
              <a:r>
                <a:rPr lang="ru-RU" sz="1400" dirty="0" err="1" smtClean="0"/>
                <a:t>промплощадке</a:t>
              </a:r>
              <a:r>
                <a:rPr lang="ru-RU" sz="1400" dirty="0" smtClean="0"/>
                <a:t> участка «Ближний» с учетом работников участка «Летний» – 303 чел. Количество смен в сутки – 2. Количество рабочих дней в году – 365 дней. </a:t>
              </a:r>
            </a:p>
            <a:p>
              <a:pPr algn="ctr"/>
              <a:r>
                <a:rPr lang="ru-RU" sz="1400" dirty="0" smtClean="0"/>
                <a:t>	Жилой комплекс вахтового поселка рассчитан на проживание 120 чел. Количество смен в сутки – 1, для столовой - 2. Количество дней в году – 365 дней. </a:t>
              </a:r>
            </a:p>
            <a:p>
              <a:r>
                <a:rPr lang="ru-RU" sz="1400" dirty="0" smtClean="0"/>
                <a:t>Для очистки </a:t>
              </a:r>
              <a:r>
                <a:rPr lang="ru-RU" sz="1400" dirty="0" err="1" smtClean="0"/>
                <a:t>хоз-бытовых</a:t>
              </a:r>
              <a:r>
                <a:rPr lang="ru-RU" sz="1400" dirty="0" smtClean="0"/>
                <a:t> сточных вод, образующихся на центральной </a:t>
              </a:r>
              <a:r>
                <a:rPr lang="ru-RU" sz="1400" dirty="0" err="1" smtClean="0"/>
                <a:t>промплощадке</a:t>
              </a:r>
              <a:r>
                <a:rPr lang="ru-RU" sz="1400" dirty="0" smtClean="0"/>
                <a:t> участка «Ближний», предусмотрена станция биологической очистки сточных вод модели «</a:t>
              </a:r>
              <a:r>
                <a:rPr lang="ru-RU" sz="1400" dirty="0" err="1" smtClean="0"/>
                <a:t>Био-Эйкос</a:t>
              </a:r>
              <a:r>
                <a:rPr lang="ru-RU" sz="1400" dirty="0" smtClean="0"/>
                <a:t>» производительностью 120 м3/сутки. Основными преимуществами блочно-модульных очистных сооружений являются: - высокая степень очистки (по БПК до 99%); эксплуатация в автономном режиме; не требуется возведение капитальных строений;  вводится в эксплуатацию в кратчайшие сроки; упрощенный монтаж на месте эксплуатации;  удобный ремонт и проведение профилактических работ; удобство транспортировки как автомобильным, так и железнодорожным транспортом; установки могут использоваться при температурном режиме внешней среды от – 55 до + 55 °C;  возможность передислокации станции.</a:t>
              </a:r>
            </a:p>
            <a:p>
              <a:pPr algn="ctr" fontAlgn="base"/>
              <a:r>
                <a:rPr lang="ru-RU" sz="1400" dirty="0" smtClean="0"/>
                <a:t>С 2026 года на руднике «</a:t>
              </a:r>
              <a:r>
                <a:rPr lang="ru-RU" sz="1400" dirty="0" err="1" smtClean="0"/>
                <a:t>Акдала</a:t>
              </a:r>
              <a:r>
                <a:rPr lang="ru-RU" sz="1400" dirty="0" smtClean="0"/>
                <a:t>» предусматривается со всех площадок </a:t>
              </a:r>
              <a:r>
                <a:rPr lang="ru-RU" sz="1400" dirty="0" err="1" smtClean="0"/>
                <a:t>хозбытовые</a:t>
              </a:r>
              <a:r>
                <a:rPr lang="ru-RU" sz="1400" dirty="0" smtClean="0"/>
                <a:t> сточные воды сбрасывать после очистки в </a:t>
              </a:r>
              <a:r>
                <a:rPr lang="ru-RU" sz="1400" dirty="0" err="1" smtClean="0"/>
                <a:t>гидроизолированный</a:t>
              </a:r>
              <a:r>
                <a:rPr lang="ru-RU" sz="1400" dirty="0" smtClean="0"/>
                <a:t>  пруд-накопитель, таким образом в настоящем проекте рассматривается только </a:t>
              </a:r>
              <a:r>
                <a:rPr lang="ru-RU" sz="1400" dirty="0" err="1" smtClean="0"/>
                <a:t>водовыпуск</a:t>
              </a:r>
              <a:r>
                <a:rPr lang="ru-RU" sz="1400" dirty="0" smtClean="0"/>
                <a:t> №1. Сброс на поля фильтрации исключается.</a:t>
              </a:r>
            </a:p>
            <a:p>
              <a:pPr algn="ctr" fontAlgn="base"/>
              <a:r>
                <a:rPr lang="ru-RU" sz="1400" dirty="0" smtClean="0"/>
                <a:t>Пруд-накопитель для сбора, накопления очищенных сточных вод от АБК и вахтового поселка участка № 3 территориально расположен на участке № 3 рудника «</a:t>
              </a:r>
              <a:r>
                <a:rPr lang="ru-RU" sz="1400" dirty="0" err="1" smtClean="0"/>
                <a:t>Куланды</a:t>
              </a:r>
              <a:r>
                <a:rPr lang="ru-RU" sz="1400" dirty="0" smtClean="0"/>
                <a:t>», объем пруда - 30 504 м3.</a:t>
              </a:r>
            </a:p>
            <a:p>
              <a:pPr algn="ctr" fontAlgn="base"/>
              <a:r>
                <a:rPr lang="ru-RU" sz="1400" dirty="0" smtClean="0"/>
                <a:t>Очищенные сточные воды, могут использоваться на полив, только при соблюдении нормативов ПДК.</a:t>
              </a:r>
            </a:p>
            <a:p>
              <a:pPr algn="ctr" fontAlgn="base"/>
              <a:r>
                <a:rPr lang="ru-RU" sz="1400" dirty="0" smtClean="0"/>
                <a:t>Сточные воды контролируются аккредитованной лабораторией, 1 раз в квартал.</a:t>
              </a:r>
            </a:p>
            <a:p>
              <a:pPr algn="ctr" fontAlgn="base"/>
              <a:r>
                <a:rPr lang="ru-RU" sz="1400" dirty="0" smtClean="0"/>
                <a:t> В случае превышения значений загрязняющих веществ, незамедлительно сообщается на рудник, и производится  ремонт очистного оборудования.</a:t>
              </a:r>
            </a:p>
            <a:p>
              <a:pPr algn="ctr" fontAlgn="base"/>
              <a:endParaRPr lang="ru-RU" sz="136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11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Блочно-модульные очистные сооружения для очистки сточных 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98527" cy="43204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>Модульная очистка сточных вод/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Ағынды суларды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модульдік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тазарту</a:t>
            </a:r>
            <a:endParaRPr lang="ru-RU" sz="3200" b="1" dirty="0" smtClean="0">
              <a:solidFill>
                <a:schemeClr val="tx2"/>
              </a:solidFill>
              <a:latin typeface="+mj-lt"/>
              <a:ea typeface="+mj-ea"/>
              <a:cs typeface="Roboto Condensed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Очистные сооружения поставляются единым модулем, что упрощает поставку, ремонт и обслуживание. /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Ағынды суларды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тазарту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қондырғылары жеткізуді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,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жөндеуді және техникалық қызмет көрсетуді жеңілдететін бірыңғай модульмен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қамтамасыз етіледі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12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сбросам сточных вод/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Сарқынды суларды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ағызу 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400" dirty="0" err="1" smtClean="0"/>
                <a:t>"Жазғы" учаскесінің қызметкерлерін ескере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отырып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"жақын" учаскесіндегі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жұмысшылардың жалпы</a:t>
              </a:r>
              <a:r>
                <a:rPr lang="ru-RU" sz="1400" dirty="0" smtClean="0"/>
                <a:t> саны – 303 адам.</a:t>
              </a:r>
              <a:r>
                <a:rPr lang="ru-RU" sz="1400" dirty="0" err="1" smtClean="0"/>
                <a:t>тәулігіне Ауысым</a:t>
              </a:r>
              <a:r>
                <a:rPr lang="ru-RU" sz="1400" dirty="0" smtClean="0"/>
                <a:t> саны – 2. </a:t>
              </a:r>
              <a:r>
                <a:rPr lang="ru-RU" sz="1400" dirty="0" err="1" smtClean="0"/>
                <a:t>Жылдағы жұмыс күндерінің </a:t>
              </a:r>
              <a:r>
                <a:rPr lang="ru-RU" sz="1400" dirty="0" smtClean="0"/>
                <a:t>саны-365 </a:t>
              </a:r>
              <a:r>
                <a:rPr lang="ru-RU" sz="1400" dirty="0" err="1" smtClean="0"/>
                <a:t>күн</a:t>
              </a:r>
              <a:r>
                <a:rPr lang="ru-RU" sz="1400" dirty="0" smtClean="0"/>
                <a:t>. </a:t>
              </a:r>
            </a:p>
            <a:p>
              <a:pPr algn="ctr"/>
              <a:r>
                <a:rPr lang="ru-RU" sz="1400" dirty="0" err="1" smtClean="0"/>
                <a:t>Вахталық кенттің тұрғын үй кешені</a:t>
              </a:r>
              <a:r>
                <a:rPr lang="ru-RU" sz="1400" dirty="0" smtClean="0"/>
                <a:t> 120 </a:t>
              </a:r>
              <a:r>
                <a:rPr lang="ru-RU" sz="1400" dirty="0" err="1" smtClean="0"/>
                <a:t>адамға арналған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тәулігіне Ауысым</a:t>
              </a:r>
              <a:r>
                <a:rPr lang="ru-RU" sz="1400" dirty="0" smtClean="0"/>
                <a:t> саны – 1, </a:t>
              </a:r>
              <a:r>
                <a:rPr lang="ru-RU" sz="1400" dirty="0" err="1" smtClean="0"/>
                <a:t>асхана</a:t>
              </a:r>
              <a:r>
                <a:rPr lang="ru-RU" sz="1400" dirty="0" smtClean="0"/>
                <a:t> үшін-2. </a:t>
              </a:r>
              <a:r>
                <a:rPr lang="ru-RU" sz="1400" dirty="0" err="1" smtClean="0"/>
                <a:t>Жылдағы күндер </a:t>
              </a:r>
              <a:r>
                <a:rPr lang="ru-RU" sz="1400" dirty="0" smtClean="0"/>
                <a:t>саны-365 </a:t>
              </a:r>
              <a:r>
                <a:rPr lang="ru-RU" sz="1400" dirty="0" err="1" smtClean="0"/>
                <a:t>күн</a:t>
              </a:r>
              <a:r>
                <a:rPr lang="ru-RU" sz="1400" dirty="0" smtClean="0"/>
                <a:t>. </a:t>
              </a:r>
            </a:p>
            <a:p>
              <a:pPr algn="ctr"/>
              <a:r>
                <a:rPr lang="ru-RU" sz="1400" dirty="0" err="1" smtClean="0"/>
                <a:t>"Жақын" учаскесінің орталық өнеркәсіп алаңында пайда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болатын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шаруашылық-тұрмыстық сарқынды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тазарту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өнімділігі тәулігіне </a:t>
              </a:r>
              <a:r>
                <a:rPr lang="ru-RU" sz="1400" dirty="0" smtClean="0"/>
                <a:t>120 м3 "</a:t>
              </a:r>
              <a:r>
                <a:rPr lang="ru-RU" sz="1400" dirty="0" err="1" smtClean="0"/>
                <a:t>Био-Эйкос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үлгісіндегі сарқынды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биологиялық тазарту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станциясы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көзделген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Блокты-модульді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тазарту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құрылыстарының негізгі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артықшылықтары: </a:t>
              </a:r>
              <a:r>
                <a:rPr lang="ru-RU" sz="1400" dirty="0" smtClean="0"/>
                <a:t>- </a:t>
              </a:r>
              <a:r>
                <a:rPr lang="ru-RU" sz="1400" dirty="0" err="1" smtClean="0"/>
                <a:t>тазалаудың жоғары дәрежесі </a:t>
              </a:r>
              <a:r>
                <a:rPr lang="ru-RU" sz="1400" dirty="0" smtClean="0"/>
                <a:t>(БПК </a:t>
              </a:r>
              <a:r>
                <a:rPr lang="ru-RU" sz="1400" dirty="0" err="1" smtClean="0"/>
                <a:t>бойынша</a:t>
              </a:r>
              <a:r>
                <a:rPr lang="ru-RU" sz="1400" dirty="0" smtClean="0"/>
                <a:t> 99% </a:t>
              </a:r>
              <a:r>
                <a:rPr lang="ru-RU" sz="1400" dirty="0" err="1" smtClean="0"/>
                <a:t>дейін</a:t>
              </a:r>
              <a:r>
                <a:rPr lang="ru-RU" sz="1400" dirty="0" smtClean="0"/>
                <a:t>); </a:t>
              </a:r>
              <a:r>
                <a:rPr lang="ru-RU" sz="1400" dirty="0" err="1" smtClean="0"/>
                <a:t>дербес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режимде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пайдалану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күрделі құрылыстарды </a:t>
              </a:r>
              <a:r>
                <a:rPr lang="ru-RU" sz="1400" dirty="0" smtClean="0"/>
                <a:t>салу </a:t>
              </a:r>
              <a:r>
                <a:rPr lang="ru-RU" sz="1400" dirty="0" err="1" smtClean="0"/>
                <a:t>талап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етілмейді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қысқа мерзімде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пайдалануға енгізіледі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пайдалану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орнында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оңайлатылған монтаждау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ыңғайлы жөндеу және профилактикалық жұмыстарды жүргізу</a:t>
              </a:r>
              <a:r>
                <a:rPr lang="ru-RU" sz="1400" dirty="0" smtClean="0"/>
                <a:t>; автомобиль </a:t>
              </a:r>
              <a:r>
                <a:rPr lang="ru-RU" sz="1400" dirty="0" err="1" smtClean="0"/>
                <a:t>және теміржол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көлігімен тасымалдаудың ыңғайлылығы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қондырғыларды </a:t>
              </a:r>
              <a:r>
                <a:rPr lang="ru-RU" sz="1400" dirty="0" smtClean="0"/>
                <a:t>– 55-тен + 55 °</a:t>
              </a:r>
              <a:r>
                <a:rPr lang="en-US" sz="1400" dirty="0" smtClean="0"/>
                <a:t>C-</a:t>
              </a:r>
              <a:r>
                <a:rPr lang="ru-RU" sz="1400" dirty="0" err="1" smtClean="0"/>
                <a:t>қа дейінгі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сыртқы ортаның температуралық режимінде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пайдалануға болады</a:t>
              </a:r>
              <a:r>
                <a:rPr lang="ru-RU" sz="1400" dirty="0" smtClean="0"/>
                <a:t>; </a:t>
              </a:r>
              <a:r>
                <a:rPr lang="ru-RU" sz="1400" dirty="0" err="1" smtClean="0"/>
                <a:t>станцияны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қайта орналастыру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мүмкіндігі.</a:t>
              </a:r>
              <a:r>
                <a:rPr lang="ru-RU" sz="1400" dirty="0" smtClean="0"/>
                <a:t> </a:t>
              </a:r>
            </a:p>
            <a:p>
              <a:pPr algn="ctr"/>
              <a:r>
                <a:rPr lang="ru-RU" sz="1400" dirty="0" smtClean="0"/>
                <a:t>2026 </a:t>
              </a:r>
              <a:r>
                <a:rPr lang="ru-RU" sz="1400" dirty="0" err="1" smtClean="0"/>
                <a:t>жылдан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бастап</a:t>
              </a:r>
              <a:r>
                <a:rPr lang="ru-RU" sz="1400" dirty="0" smtClean="0"/>
                <a:t> "</a:t>
              </a:r>
              <a:r>
                <a:rPr lang="ru-RU" sz="1400" dirty="0" err="1" smtClean="0"/>
                <a:t>Ақдала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кенішінде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барлық алаңдардан шаруашылық Ағынды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тазартудан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кейін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гидрооқшауланған жинақтаушы тоғанға ағызу көзделеді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осылайша</a:t>
              </a:r>
              <a:r>
                <a:rPr lang="ru-RU" sz="1400" dirty="0" smtClean="0"/>
                <a:t> осы </a:t>
              </a:r>
              <a:r>
                <a:rPr lang="ru-RU" sz="1400" dirty="0" err="1" smtClean="0"/>
                <a:t>жобада</a:t>
              </a:r>
              <a:r>
                <a:rPr lang="ru-RU" sz="1400" dirty="0" smtClean="0"/>
                <a:t> тек №1 су </a:t>
              </a:r>
              <a:r>
                <a:rPr lang="ru-RU" sz="1400" dirty="0" err="1" smtClean="0"/>
                <a:t>шығару қарастырылады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Сүзу өрістеріне қалпына келтіру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алынып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тасталады</a:t>
              </a:r>
              <a:r>
                <a:rPr lang="ru-RU" sz="1400" dirty="0" smtClean="0"/>
                <a:t>.</a:t>
              </a:r>
            </a:p>
            <a:p>
              <a:pPr algn="ctr"/>
              <a:r>
                <a:rPr lang="ru-RU" sz="1400" dirty="0" smtClean="0"/>
                <a:t> </a:t>
              </a:r>
              <a:r>
                <a:rPr lang="ru-RU" sz="1400" dirty="0" err="1" smtClean="0"/>
                <a:t>ӘБК-ден және </a:t>
              </a:r>
              <a:r>
                <a:rPr lang="ru-RU" sz="1400" dirty="0" smtClean="0"/>
                <a:t>№ 3 </a:t>
              </a:r>
              <a:r>
                <a:rPr lang="ru-RU" sz="1400" dirty="0" err="1" smtClean="0"/>
                <a:t>учаскедегі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вахталық кенттен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тазартылған сарқынды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жинауға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жинақтауға арналған жинақтаушы тоған </a:t>
              </a:r>
              <a:r>
                <a:rPr lang="ru-RU" sz="1400" dirty="0" smtClean="0"/>
                <a:t>"</a:t>
              </a:r>
              <a:r>
                <a:rPr lang="ru-RU" sz="1400" dirty="0" err="1" smtClean="0"/>
                <a:t>Құланды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кенішінің </a:t>
              </a:r>
              <a:r>
                <a:rPr lang="ru-RU" sz="1400" dirty="0" smtClean="0"/>
                <a:t>№ 3 </a:t>
              </a:r>
              <a:r>
                <a:rPr lang="ru-RU" sz="1400" dirty="0" err="1" smtClean="0"/>
                <a:t>учаскесінде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аумақтық орналасқан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тоғанның көлемі </a:t>
              </a:r>
              <a:r>
                <a:rPr lang="ru-RU" sz="1400" dirty="0" smtClean="0"/>
                <a:t>- 30 504 м3.</a:t>
              </a:r>
            </a:p>
            <a:p>
              <a:pPr algn="ctr"/>
              <a:r>
                <a:rPr lang="ru-RU" sz="1400" dirty="0" smtClean="0"/>
                <a:t> </a:t>
              </a:r>
              <a:r>
                <a:rPr lang="ru-RU" sz="1400" dirty="0" err="1" smtClean="0"/>
                <a:t>Тазартылған ағынды суларды</a:t>
              </a:r>
              <a:r>
                <a:rPr lang="ru-RU" sz="1400" dirty="0" smtClean="0"/>
                <a:t> ШРК </a:t>
              </a:r>
              <a:r>
                <a:rPr lang="ru-RU" sz="1400" dirty="0" err="1" smtClean="0"/>
                <a:t>нормативтері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сақталған жағдайда ғана суаруға пайдалануға болады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Ағынды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аккредиттелген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зертхана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тоқсанына </a:t>
              </a:r>
              <a:r>
                <a:rPr lang="ru-RU" sz="1400" dirty="0" smtClean="0"/>
                <a:t>1 </a:t>
              </a:r>
              <a:r>
                <a:rPr lang="ru-RU" sz="1400" dirty="0" err="1" smtClean="0"/>
                <a:t>рет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бақылайды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заттардың мәндері асып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кеткен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жағдайда кенішке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дереу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хабарланады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тазарту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жабдығына жөндеу жүргізіледі.</a:t>
              </a:r>
              <a:endParaRPr lang="ru-RU" sz="1360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13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Природоохранные мероприятия/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Табиғатты қорғау шаралары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Обязательными мероприятиями являются:</a:t>
              </a:r>
            </a:p>
            <a:p>
              <a:pPr algn="ctr"/>
              <a:r>
                <a:rPr lang="ru-RU" sz="1600" dirty="0" smtClean="0"/>
                <a:t>Проведение плановых ремонтных работ технологического оборудования</a:t>
              </a:r>
            </a:p>
            <a:p>
              <a:pPr algn="ctr"/>
              <a:r>
                <a:rPr lang="ru-RU" sz="1600" dirty="0" smtClean="0"/>
                <a:t>Проведение производственного экологического контроля (мониторинг атмосферного воздуха) (промышленные и СЗЗ)</a:t>
              </a:r>
            </a:p>
            <a:p>
              <a:pPr algn="ctr"/>
              <a:r>
                <a:rPr lang="ru-RU" sz="1600" dirty="0" smtClean="0"/>
                <a:t>Проведение работ по обеспечению контроля за качеством сбрасываемых сточных вод</a:t>
              </a:r>
            </a:p>
            <a:p>
              <a:pPr algn="ctr"/>
              <a:r>
                <a:rPr lang="ru-RU" sz="1600" dirty="0" smtClean="0"/>
                <a:t>Проведение работ по предотвращению загрязнения территории</a:t>
              </a:r>
            </a:p>
            <a:p>
              <a:pPr algn="ctr"/>
              <a:r>
                <a:rPr lang="ru-RU" sz="1600" dirty="0" smtClean="0"/>
                <a:t>Проведение рекультивации земель в следствии аварийных ситуаций</a:t>
              </a:r>
            </a:p>
            <a:p>
              <a:pPr algn="ctr"/>
              <a:r>
                <a:rPr lang="ru-RU" sz="1600" dirty="0" smtClean="0"/>
                <a:t>Проведение производственного экологического контроля (мониторинг водных объектов)</a:t>
              </a:r>
            </a:p>
            <a:p>
              <a:pPr algn="ctr"/>
              <a:r>
                <a:rPr lang="ru-RU" sz="1600" dirty="0" smtClean="0"/>
                <a:t>Радиологические и химические анализы проб подземных вод из наблюдательных скважин</a:t>
              </a:r>
            </a:p>
            <a:p>
              <a:pPr algn="ctr"/>
              <a:r>
                <a:rPr lang="ru-RU" sz="1600" dirty="0" smtClean="0"/>
                <a:t>Проведение работ по </a:t>
              </a:r>
              <a:r>
                <a:rPr lang="ru-RU" sz="1600" dirty="0" err="1" smtClean="0"/>
                <a:t>озелению</a:t>
              </a:r>
              <a:r>
                <a:rPr lang="ru-RU" sz="1600" dirty="0" smtClean="0"/>
                <a:t> территории</a:t>
              </a:r>
            </a:p>
            <a:p>
              <a:pPr algn="ctr"/>
              <a:r>
                <a:rPr lang="ru-RU" sz="1600" dirty="0" smtClean="0"/>
                <a:t>Проведение работ по раздельному сбору  и передачи отходов для утилизации и/или вторичного использования на договорной основе</a:t>
              </a:r>
            </a:p>
            <a:p>
              <a:pPr algn="ctr"/>
              <a:r>
                <a:rPr lang="ru-RU" sz="1600" dirty="0" smtClean="0"/>
                <a:t>Проведение работ по </a:t>
              </a:r>
              <a:r>
                <a:rPr lang="ru-RU" sz="1600" dirty="0" err="1" smtClean="0"/>
                <a:t>гамма-съемке</a:t>
              </a:r>
              <a:r>
                <a:rPr lang="ru-RU" sz="1600" dirty="0" smtClean="0"/>
                <a:t> с целью выявления радиоактивного загрязнения объектов, дезактивации и ликвидации</a:t>
              </a:r>
            </a:p>
            <a:p>
              <a:pPr algn="ctr"/>
              <a:r>
                <a:rPr lang="ru-RU" sz="1600" dirty="0" smtClean="0"/>
                <a:t>Проведение работ по сохранению </a:t>
              </a:r>
              <a:r>
                <a:rPr lang="ru-RU" sz="1600" dirty="0" err="1" smtClean="0"/>
                <a:t>биоразнообразия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Проведение инвентаризации источников выбросов парниковых газов</a:t>
              </a:r>
              <a:endParaRPr lang="ru-RU" sz="16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14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Природоохранные мероприятия/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Табиғатты қорғау шаралары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600" dirty="0" err="1" smtClean="0"/>
                <a:t>Міндетті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іс-шаралар</a:t>
              </a:r>
              <a:r>
                <a:rPr lang="ru-RU" sz="1600" dirty="0" smtClean="0"/>
                <a:t>: </a:t>
              </a:r>
            </a:p>
            <a:p>
              <a:pPr algn="ctr"/>
              <a:r>
                <a:rPr lang="ru-RU" sz="1600" dirty="0" err="1" smtClean="0"/>
                <a:t>Технологиялық жабдықтарды жоспарлы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жөндеу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Өндірістік экологиялық бақылауды жүргізу (атмосфералық ауаның мониторингі</a:t>
              </a:r>
              <a:r>
                <a:rPr lang="ru-RU" sz="1600" dirty="0" smtClean="0"/>
                <a:t>) </a:t>
              </a:r>
              <a:r>
                <a:rPr lang="ru-RU" sz="1600" dirty="0" err="1" smtClean="0"/>
                <a:t>(Өнеркәсіптік және </a:t>
              </a:r>
              <a:r>
                <a:rPr lang="ru-RU" sz="1600" dirty="0" smtClean="0"/>
                <a:t>СҚА)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Ағызылатын сарқынды сулардың сапасын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бақылауды қамтамасыз ету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жөніндегі жұмыстарды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Аумақтың ластануын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болдырмау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бойынша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жұмыстар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Авариялық жағдайлар салдарынан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жерді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рекультивациялауды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Өндірістік экологиялық бақылау жүргізу </a:t>
              </a:r>
              <a:r>
                <a:rPr lang="ru-RU" sz="1600" dirty="0" smtClean="0"/>
                <a:t>(су </a:t>
              </a:r>
              <a:r>
                <a:rPr lang="ru-RU" sz="1600" dirty="0" err="1" smtClean="0"/>
                <a:t>объектілерінің мониторингі</a:t>
              </a:r>
              <a:r>
                <a:rPr lang="ru-RU" sz="1600" dirty="0" smtClean="0"/>
                <a:t>)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Бақылау ұңғымаларынан жер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асты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суларының сынамаларын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радиологиялық және химиялық талдау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Аумақты көгалдандыру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Шарттық негізде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кәдеге жарату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</a:t>
              </a:r>
              <a:r>
                <a:rPr lang="ru-RU" sz="1600" dirty="0" smtClean="0"/>
                <a:t>/ </a:t>
              </a:r>
              <a:r>
                <a:rPr lang="ru-RU" sz="1600" dirty="0" err="1" smtClean="0"/>
                <a:t>немесе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қайталама пайдалану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үшін қалдықтарды бөлек жинау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</a:t>
              </a:r>
              <a:r>
                <a:rPr lang="ru-RU" sz="1600" dirty="0" smtClean="0"/>
                <a:t>беру </a:t>
              </a:r>
              <a:r>
                <a:rPr lang="ru-RU" sz="1600" dirty="0" err="1" smtClean="0"/>
                <a:t>жөніндегі жұмыстарды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Объектілердің радиоактивті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ластануын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анықтау, залалсыздандыру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жою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мақсатында гамма-түсіру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Биоалуантүрлілікті сақтау бойынша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жұмыстар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Парниктік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газдар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шығарындыларының көздеріне түгендеу жүргізу</a:t>
              </a:r>
              <a:endParaRPr lang="ru-RU" sz="16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15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539552" y="3429000"/>
            <a:ext cx="8346181" cy="2376264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16510" rIns="24765" bIns="16510" numCol="1" spcCol="1270" anchor="ctr" anchorCtr="0"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539553" y="1631744"/>
            <a:ext cx="8346181" cy="1941272"/>
          </a:xfrm>
          <a:prstGeom prst="rect">
            <a:avLst/>
          </a:prstGeom>
          <a:solidFill>
            <a:schemeClr val="accent3">
              <a:lumMod val="40000"/>
              <a:lumOff val="60000"/>
              <a:alpha val="53000"/>
            </a:schemeClr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16510" rIns="24765" bIns="16510" numCol="1" spcCol="1270" anchor="ctr" anchorCtr="0"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</a:rPr>
              <a:t>Заключение/Қорытынды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Нормативы, установленные по руднику «</a:t>
            </a:r>
            <a:r>
              <a:rPr lang="ru-RU" dirty="0" err="1" smtClean="0"/>
              <a:t>Акдала</a:t>
            </a:r>
            <a:r>
              <a:rPr lang="ru-RU" dirty="0" smtClean="0"/>
              <a:t>», разработаны с учетом действующих, в Республике Казахстан, норм и правил, направленные на максимальное сохранение окружающей среды. При соблюдении установленных нормативов и принятых природоохранных мероприятий, минимизируется возникновение аварийных ситуаций и максимально снизится воздействие на окружающую среду флору и фауну. </a:t>
            </a:r>
          </a:p>
          <a:p>
            <a:r>
              <a:rPr lang="ru-RU" dirty="0" err="1" smtClean="0"/>
              <a:t>"Ақдала" кеніші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нормативтер</a:t>
            </a:r>
            <a:r>
              <a:rPr lang="ru-RU" dirty="0" smtClean="0"/>
              <a:t> </a:t>
            </a:r>
            <a:r>
              <a:rPr lang="ru-RU" dirty="0" err="1" smtClean="0"/>
              <a:t>қоршаған ортаны</a:t>
            </a:r>
            <a:r>
              <a:rPr lang="ru-RU" dirty="0" smtClean="0"/>
              <a:t> </a:t>
            </a:r>
            <a:r>
              <a:rPr lang="ru-RU" dirty="0" err="1" smtClean="0"/>
              <a:t>барынша</a:t>
            </a:r>
            <a:r>
              <a:rPr lang="ru-RU" dirty="0" smtClean="0"/>
              <a:t> </a:t>
            </a:r>
            <a:r>
              <a:rPr lang="ru-RU" dirty="0" err="1" smtClean="0"/>
              <a:t>сақтауға бағытталған Қазақстан Республикасындағы қолданыстағы нормалар</a:t>
            </a:r>
            <a:r>
              <a:rPr lang="ru-RU" dirty="0" smtClean="0"/>
              <a:t> мен </a:t>
            </a:r>
            <a:r>
              <a:rPr lang="ru-RU" dirty="0" err="1" smtClean="0"/>
              <a:t>ережелерді</a:t>
            </a:r>
            <a:r>
              <a:rPr lang="ru-RU" dirty="0" smtClean="0"/>
              <a:t> </a:t>
            </a:r>
            <a:r>
              <a:rPr lang="ru-RU" dirty="0" err="1" smtClean="0"/>
              <a:t>ескере</a:t>
            </a:r>
            <a:r>
              <a:rPr lang="ru-RU" dirty="0" smtClean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 </a:t>
            </a:r>
            <a:r>
              <a:rPr lang="ru-RU" dirty="0" err="1" smtClean="0"/>
              <a:t>әзірленді</a:t>
            </a:r>
            <a:r>
              <a:rPr lang="ru-RU" dirty="0" smtClean="0"/>
              <a:t>.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нормативтер</a:t>
            </a:r>
            <a:r>
              <a:rPr lang="ru-RU" dirty="0" smtClean="0"/>
              <a:t> мен </a:t>
            </a:r>
            <a:r>
              <a:rPr lang="ru-RU" dirty="0" err="1" smtClean="0"/>
              <a:t>қабылданған табиғатты қорғау іс-шараларын</a:t>
            </a:r>
            <a:r>
              <a:rPr lang="ru-RU" dirty="0" smtClean="0"/>
              <a:t> </a:t>
            </a:r>
            <a:r>
              <a:rPr lang="ru-RU" dirty="0" err="1" smtClean="0"/>
              <a:t>сақтай отырып</a:t>
            </a:r>
            <a:r>
              <a:rPr lang="ru-RU" dirty="0" smtClean="0"/>
              <a:t>, </a:t>
            </a:r>
            <a:r>
              <a:rPr lang="ru-RU" dirty="0" err="1" smtClean="0"/>
              <a:t>авариялық жағдайлардың туындауы</a:t>
            </a:r>
            <a:r>
              <a:rPr lang="ru-RU" dirty="0" smtClean="0"/>
              <a:t> </a:t>
            </a:r>
            <a:r>
              <a:rPr lang="ru-RU" dirty="0" err="1" smtClean="0"/>
              <a:t>барынша</a:t>
            </a:r>
            <a:r>
              <a:rPr lang="ru-RU" dirty="0" smtClean="0"/>
              <a:t> </a:t>
            </a:r>
            <a:r>
              <a:rPr lang="ru-RU" dirty="0" err="1" smtClean="0"/>
              <a:t>азайтылады</a:t>
            </a:r>
            <a:r>
              <a:rPr lang="ru-RU" dirty="0" smtClean="0"/>
              <a:t> </a:t>
            </a:r>
            <a:r>
              <a:rPr lang="ru-RU" dirty="0" err="1" smtClean="0"/>
              <a:t>және қоршаған ортаға </a:t>
            </a:r>
            <a:r>
              <a:rPr lang="ru-RU" dirty="0" smtClean="0"/>
              <a:t>флора мен </a:t>
            </a:r>
            <a:r>
              <a:rPr lang="ru-RU" dirty="0" err="1" smtClean="0"/>
              <a:t>фаунаға әсері барынша</a:t>
            </a:r>
            <a:r>
              <a:rPr lang="ru-RU" dirty="0" smtClean="0"/>
              <a:t> </a:t>
            </a:r>
            <a:r>
              <a:rPr lang="ru-RU" dirty="0" err="1" smtClean="0"/>
              <a:t>азаяды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16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000099"/>
                </a:solidFill>
              </a:rPr>
              <a:t>Назар</a:t>
            </a:r>
            <a:r>
              <a:rPr lang="kk-KZ" sz="8000" b="1" dirty="0" smtClean="0">
                <a:solidFill>
                  <a:srgbClr val="000099"/>
                </a:solidFill>
              </a:rPr>
              <a:t> </a:t>
            </a:r>
            <a:r>
              <a:rPr lang="kk-KZ" sz="5400" b="1" dirty="0" smtClean="0">
                <a:solidFill>
                  <a:srgbClr val="000099"/>
                </a:solidFill>
              </a:rPr>
              <a:t>аударғаныңызға рақмет</a:t>
            </a:r>
            <a:r>
              <a:rPr lang="kk-KZ" sz="8000" b="1" dirty="0" smtClean="0">
                <a:solidFill>
                  <a:srgbClr val="000099"/>
                </a:solidFill>
              </a:rPr>
              <a:t/>
            </a:r>
            <a:br>
              <a:rPr lang="kk-KZ" sz="8000" b="1" dirty="0" smtClean="0">
                <a:solidFill>
                  <a:srgbClr val="000099"/>
                </a:solidFill>
              </a:rPr>
            </a:br>
            <a:r>
              <a:rPr lang="kk-KZ" sz="4800" b="1" dirty="0" smtClean="0">
                <a:solidFill>
                  <a:srgbClr val="000099"/>
                </a:solidFill>
              </a:rPr>
              <a:t>Спасибо за внимание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Дерево, результатов — 52 миллиона: изображения, стоковые фотографии,  картинки без лицензионных платежей | Shutterstock"/>
          <p:cNvPicPr>
            <a:picLocks noChangeAspect="1" noChangeArrowheads="1"/>
          </p:cNvPicPr>
          <p:nvPr/>
        </p:nvPicPr>
        <p:blipFill>
          <a:blip r:embed="rId2" cstate="print"/>
          <a:srcRect b="10901"/>
          <a:stretch>
            <a:fillRect/>
          </a:stretch>
        </p:blipFill>
        <p:spPr bwMode="auto">
          <a:xfrm>
            <a:off x="251520" y="3933056"/>
            <a:ext cx="4533900" cy="23762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17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  <a:solidFill>
            <a:srgbClr val="FFC000">
              <a:alpha val="50000"/>
            </a:srgbClr>
          </a:solidFill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Слушания проводятся к Проектам нормативов допустимых выбросов, нормативов допустимых сбросов, программы управления отходами рудника «</a:t>
            </a:r>
            <a:r>
              <a:rPr lang="ru-RU" dirty="0" err="1" smtClean="0"/>
              <a:t>Акдала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Инициатор: ТОО СП «ЮГХК»</a:t>
            </a:r>
          </a:p>
          <a:p>
            <a:r>
              <a:rPr lang="ru-RU" dirty="0" smtClean="0"/>
              <a:t>Разработчик: ТОО «</a:t>
            </a:r>
            <a:r>
              <a:rPr lang="ru-RU" dirty="0" err="1" smtClean="0"/>
              <a:t>Актино-СКБ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административном отношении действующий рудник «</a:t>
            </a:r>
            <a:r>
              <a:rPr lang="ru-RU" dirty="0" err="1" smtClean="0"/>
              <a:t>Акдала</a:t>
            </a:r>
            <a:r>
              <a:rPr lang="ru-RU" dirty="0" smtClean="0"/>
              <a:t>» ТОО «СП «ЮГКХ» расположен в сельском округе Жуантобе </a:t>
            </a:r>
            <a:r>
              <a:rPr lang="ru-RU" dirty="0" err="1" smtClean="0"/>
              <a:t>Сузакского</a:t>
            </a:r>
            <a:r>
              <a:rPr lang="ru-RU" dirty="0" smtClean="0"/>
              <a:t> района Туркестанской области, в 60 км от поселка </a:t>
            </a:r>
            <a:r>
              <a:rPr lang="ru-RU" dirty="0" err="1" smtClean="0"/>
              <a:t>Кыземшек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руднике согласно графику производится радиационный контроль, по результатам которого видно, что нет превышения фоновых значений и свидетельствует о благополучной обстановке.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Месторождение отрабатывается методом подземного скважинного выщелачивания (ПСВ).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Отработка балансовых запасов урана  месторождения планируется до 2030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556792"/>
            <a:ext cx="3970784" cy="452596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Тыңдаулар жол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шығарындылар нормативтерінің, жол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төгінділер нормативтерінің, "Ақдала"кенішінің қалдықтарын басқару бағдарламасының жобаларына</a:t>
            </a:r>
            <a:r>
              <a:rPr lang="ru-RU" sz="3200" dirty="0" smtClean="0"/>
              <a:t> </a:t>
            </a:r>
            <a:r>
              <a:rPr lang="ru-RU" sz="3200" dirty="0" err="1" smtClean="0"/>
              <a:t>өткізіледі.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Бастамашысы</a:t>
            </a:r>
            <a:r>
              <a:rPr lang="ru-RU" sz="3200" dirty="0" smtClean="0"/>
              <a:t>: "ЮГХК"БК ЖШС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Әзірлеуші: </a:t>
            </a:r>
            <a:r>
              <a:rPr lang="ru-RU" sz="3200" dirty="0" smtClean="0"/>
              <a:t>"</a:t>
            </a:r>
            <a:r>
              <a:rPr lang="ru-RU" sz="3200" dirty="0" err="1" smtClean="0"/>
              <a:t>Актино-СКБ</a:t>
            </a:r>
            <a:r>
              <a:rPr lang="ru-RU" sz="3200" dirty="0" smtClean="0"/>
              <a:t>" ЖШС.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Әкімшілік тұрғыдан "Ақдала" жұмыс істеп</a:t>
            </a:r>
            <a:r>
              <a:rPr lang="ru-RU" sz="3200" dirty="0" smtClean="0"/>
              <a:t> </a:t>
            </a:r>
            <a:r>
              <a:rPr lang="ru-RU" sz="3200" dirty="0" err="1" smtClean="0"/>
              <a:t>тұрған кеніші</a:t>
            </a:r>
            <a:r>
              <a:rPr lang="ru-RU" sz="3200" dirty="0" smtClean="0"/>
              <a:t> "ЮГКХ "БК" ЖШС </a:t>
            </a:r>
            <a:r>
              <a:rPr lang="ru-RU" sz="3200" dirty="0" err="1" smtClean="0"/>
              <a:t>Түркістан облысы</a:t>
            </a:r>
            <a:r>
              <a:rPr lang="ru-RU" sz="3200" dirty="0" smtClean="0"/>
              <a:t> </a:t>
            </a:r>
            <a:r>
              <a:rPr lang="ru-RU" sz="3200" dirty="0" err="1" smtClean="0"/>
              <a:t>Созақ ауданы</a:t>
            </a:r>
            <a:r>
              <a:rPr lang="ru-RU" sz="3200" dirty="0" smtClean="0"/>
              <a:t> </a:t>
            </a:r>
            <a:r>
              <a:rPr lang="ru-RU" sz="3200" dirty="0" err="1" smtClean="0"/>
              <a:t>Жуантөбе ауылдық округінде</a:t>
            </a:r>
            <a:r>
              <a:rPr lang="ru-RU" sz="3200" dirty="0" smtClean="0"/>
              <a:t>, </a:t>
            </a:r>
            <a:r>
              <a:rPr lang="ru-RU" sz="3200" dirty="0" err="1" smtClean="0"/>
              <a:t>Қыземшек кентінен</a:t>
            </a:r>
            <a:r>
              <a:rPr lang="ru-RU" sz="3200" dirty="0" smtClean="0"/>
              <a:t> 60 км </a:t>
            </a:r>
            <a:r>
              <a:rPr lang="ru-RU" sz="3200" dirty="0" err="1" smtClean="0"/>
              <a:t>жерде</a:t>
            </a:r>
            <a:r>
              <a:rPr lang="ru-RU" sz="3200" dirty="0" smtClean="0"/>
              <a:t> </a:t>
            </a:r>
            <a:r>
              <a:rPr lang="ru-RU" sz="3200" dirty="0" err="1" smtClean="0"/>
              <a:t>орналасқан</a:t>
            </a:r>
            <a:r>
              <a:rPr lang="ru-RU" sz="3200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Кестеге</a:t>
            </a:r>
            <a:r>
              <a:rPr lang="ru-RU" sz="3200" dirty="0" smtClean="0"/>
              <a:t> </a:t>
            </a:r>
            <a:r>
              <a:rPr lang="ru-RU" sz="3200" dirty="0" err="1" smtClean="0"/>
              <a:t>сәйкес кеніште</a:t>
            </a:r>
            <a:r>
              <a:rPr lang="ru-RU" sz="3200" dirty="0" smtClean="0"/>
              <a:t> </a:t>
            </a:r>
            <a:r>
              <a:rPr lang="ru-RU" sz="3200" dirty="0" err="1" smtClean="0"/>
              <a:t>радиациялық бақылау жүргізіледі, оның нәтижелері бойынша</a:t>
            </a:r>
            <a:r>
              <a:rPr lang="ru-RU" sz="3200" dirty="0" smtClean="0"/>
              <a:t> </a:t>
            </a:r>
            <a:r>
              <a:rPr lang="ru-RU" sz="3200" dirty="0" err="1" smtClean="0"/>
              <a:t>фондық мәндерден асып</a:t>
            </a:r>
            <a:r>
              <a:rPr lang="ru-RU" sz="3200" dirty="0" smtClean="0"/>
              <a:t> </a:t>
            </a:r>
            <a:r>
              <a:rPr lang="ru-RU" sz="3200" dirty="0" err="1" smtClean="0"/>
              <a:t>кетпейтіні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 қолайлы жағдай туралы</a:t>
            </a:r>
            <a:r>
              <a:rPr lang="ru-RU" sz="3200" dirty="0" smtClean="0"/>
              <a:t> </a:t>
            </a:r>
            <a:r>
              <a:rPr lang="ru-RU" sz="3200" dirty="0" err="1" smtClean="0"/>
              <a:t>куәландырады.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Кен </a:t>
            </a:r>
            <a:r>
              <a:rPr lang="ru-RU" sz="3200" dirty="0" err="1" smtClean="0"/>
              <a:t>орны</a:t>
            </a:r>
            <a:r>
              <a:rPr lang="ru-RU" sz="3200" dirty="0" smtClean="0"/>
              <a:t> </a:t>
            </a:r>
            <a:r>
              <a:rPr lang="ru-RU" sz="3200" dirty="0" err="1" smtClean="0"/>
              <a:t>жерасты</a:t>
            </a:r>
            <a:r>
              <a:rPr lang="ru-RU" sz="3200" dirty="0" smtClean="0"/>
              <a:t> </a:t>
            </a:r>
            <a:r>
              <a:rPr lang="ru-RU" sz="3200" dirty="0" err="1" smtClean="0"/>
              <a:t>ұңғымалық шаймалау</a:t>
            </a:r>
            <a:r>
              <a:rPr lang="ru-RU" sz="3200" dirty="0" smtClean="0"/>
              <a:t> (ЖСҚ) </a:t>
            </a:r>
            <a:r>
              <a:rPr lang="ru-RU" sz="3200" dirty="0" err="1" smtClean="0"/>
              <a:t>әдісімен пысықталады.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Кен </a:t>
            </a:r>
            <a:r>
              <a:rPr lang="ru-RU" sz="3200" dirty="0" err="1" smtClean="0"/>
              <a:t>орнының уранның баланстық қорларын пысықтау </a:t>
            </a:r>
            <a:r>
              <a:rPr lang="ru-RU" sz="3200" dirty="0" smtClean="0"/>
              <a:t>2030 </a:t>
            </a:r>
            <a:r>
              <a:rPr lang="ru-RU" sz="3200" dirty="0" err="1" smtClean="0"/>
              <a:t>жылға дейін</a:t>
            </a:r>
            <a:r>
              <a:rPr lang="ru-RU" sz="3200" dirty="0" smtClean="0"/>
              <a:t> </a:t>
            </a:r>
            <a:r>
              <a:rPr lang="ru-RU" sz="3200" dirty="0" err="1" smtClean="0"/>
              <a:t>жоспарланып</a:t>
            </a:r>
            <a:r>
              <a:rPr lang="ru-RU" sz="3200" dirty="0" smtClean="0"/>
              <a:t> </a:t>
            </a:r>
            <a:r>
              <a:rPr lang="ru-RU" sz="3200" dirty="0" err="1" smtClean="0"/>
              <a:t>отыр</a:t>
            </a:r>
            <a:r>
              <a:rPr lang="ru-RU" sz="3200" dirty="0" smtClean="0"/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2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60" dirty="0" smtClean="0"/>
                <a:t>Действующий рудник «</a:t>
              </a:r>
              <a:r>
                <a:rPr lang="ru-RU" sz="1360" dirty="0" err="1" smtClean="0"/>
                <a:t>Акдала</a:t>
              </a:r>
              <a:r>
                <a:rPr lang="ru-RU" sz="1360" dirty="0" smtClean="0"/>
                <a:t>» ТОО «СП «ЮГКХ» расположен в сельском округе Жуантобе </a:t>
              </a:r>
              <a:r>
                <a:rPr lang="ru-RU" sz="1360" dirty="0" err="1" smtClean="0"/>
                <a:t>Сузакского</a:t>
              </a:r>
              <a:r>
                <a:rPr lang="ru-RU" sz="1360" dirty="0" smtClean="0"/>
                <a:t> района Туркестанской области, в 60 км от поселка </a:t>
              </a:r>
              <a:r>
                <a:rPr lang="ru-RU" sz="1360" dirty="0" err="1" smtClean="0"/>
                <a:t>Кыземшек</a:t>
              </a:r>
              <a:r>
                <a:rPr lang="ru-RU" sz="1360" dirty="0" smtClean="0"/>
                <a:t>. Вахтовый поселок рудника находится в 500 м севернее от центральной </a:t>
              </a:r>
              <a:r>
                <a:rPr lang="ru-RU" sz="1360" dirty="0" err="1" smtClean="0"/>
                <a:t>промплощадки</a:t>
              </a:r>
              <a:r>
                <a:rPr lang="ru-RU" sz="1360" dirty="0" smtClean="0"/>
                <a:t> и комплекс жилой зоны представлен в виде блокировки отдельных зданий попарно, соединенные переходом. </a:t>
              </a:r>
            </a:p>
            <a:p>
              <a:pPr algn="ctr"/>
              <a:r>
                <a:rPr lang="ru-RU" sz="1360" dirty="0" smtClean="0"/>
                <a:t>Площадь земельного участка центральной </a:t>
              </a:r>
              <a:r>
                <a:rPr lang="ru-RU" sz="1360" dirty="0" err="1" smtClean="0"/>
                <a:t>промплощадки</a:t>
              </a:r>
              <a:r>
                <a:rPr lang="ru-RU" sz="1360" dirty="0" smtClean="0"/>
                <a:t> составляет 378 га, старого вахтового поселка – 3,956 га.</a:t>
              </a:r>
              <a:r>
                <a:rPr lang="ru-RU" sz="1360" b="1" dirty="0" smtClean="0"/>
                <a:t> </a:t>
              </a:r>
              <a:r>
                <a:rPr lang="ru-RU" sz="1360" dirty="0" smtClean="0"/>
                <a:t>В состав рудника </a:t>
              </a:r>
              <a:r>
                <a:rPr lang="ru-RU" sz="1360" dirty="0" err="1" smtClean="0"/>
                <a:t>Акдала</a:t>
              </a:r>
              <a:r>
                <a:rPr lang="ru-RU" sz="1360" dirty="0" smtClean="0"/>
                <a:t> входят: участок «Ближний», участок «Летний». </a:t>
              </a:r>
            </a:p>
            <a:p>
              <a:pPr algn="ctr" fontAlgn="base"/>
              <a:r>
                <a:rPr lang="ru-RU" sz="1360" dirty="0" smtClean="0"/>
                <a:t>Структурные подразделения</a:t>
              </a:r>
              <a:r>
                <a:rPr lang="ru-RU" sz="1360" i="1" dirty="0" smtClean="0"/>
                <a:t> </a:t>
              </a:r>
              <a:r>
                <a:rPr lang="ru-RU" sz="1360" dirty="0" smtClean="0"/>
                <a:t>участка Ближний: Котельная, Склад аммиачной селитры, Цех по производству продуктивного раствора, Физико-химическая лаборатория, Узел отстоя тех. Растворов, Пункт дезактивации и загрузки, Склад жидких реагентов, Склад нефтепродуктов. АЗС, Центральная насосная станция, Котельная АБК-1, Котельная АБК-2,  Автотранспортный участок, Станция </a:t>
              </a:r>
              <a:r>
                <a:rPr lang="ru-RU" sz="1360" dirty="0" err="1" smtClean="0"/>
                <a:t>биоочистки</a:t>
              </a:r>
              <a:r>
                <a:rPr lang="ru-RU" sz="1360" dirty="0" smtClean="0"/>
                <a:t>, Дизельная </a:t>
              </a:r>
              <a:r>
                <a:rPr lang="ru-RU" sz="1360" dirty="0" err="1" smtClean="0"/>
                <a:t>электро-станция</a:t>
              </a:r>
              <a:r>
                <a:rPr lang="ru-RU" sz="1360" dirty="0" smtClean="0"/>
                <a:t>, Геотехнологическое поле, Вахтовый поселок, Ремонтный участок. </a:t>
              </a:r>
            </a:p>
            <a:p>
              <a:pPr algn="ctr" fontAlgn="base"/>
              <a:r>
                <a:rPr lang="ru-RU" sz="1360" dirty="0" smtClean="0"/>
                <a:t>Структурные подразделения</a:t>
              </a:r>
              <a:r>
                <a:rPr lang="ru-RU" sz="1360" i="1" dirty="0" smtClean="0"/>
                <a:t> </a:t>
              </a:r>
              <a:r>
                <a:rPr lang="ru-RU" sz="1360" dirty="0" smtClean="0"/>
                <a:t>участка</a:t>
              </a:r>
              <a:r>
                <a:rPr lang="ru-RU" sz="1360" i="1" dirty="0" smtClean="0"/>
                <a:t> Летний:</a:t>
              </a:r>
              <a:endParaRPr lang="ru-RU" sz="1360" dirty="0" smtClean="0"/>
            </a:p>
            <a:p>
              <a:pPr algn="ctr" fontAlgn="base"/>
              <a:r>
                <a:rPr lang="ru-RU" sz="1360" dirty="0" smtClean="0"/>
                <a:t>ЦППР , Склад жидких реагентов, Узел отстоя тех. Растворов, Центральная насосная станция</a:t>
              </a:r>
            </a:p>
            <a:p>
              <a:pPr algn="ctr" fontAlgn="base"/>
              <a:r>
                <a:rPr lang="ru-RU" sz="1360" dirty="0" smtClean="0"/>
                <a:t>Механическая мастерская, Передвижной сварочный пост, Геотехнологическое поле, Автостоянка.</a:t>
              </a:r>
            </a:p>
            <a:p>
              <a:pPr algn="ctr"/>
              <a:r>
                <a:rPr lang="ru-RU" sz="1360" dirty="0" smtClean="0"/>
                <a:t>Общее количество работников на </a:t>
              </a:r>
              <a:r>
                <a:rPr lang="ru-RU" sz="1360" dirty="0" err="1" smtClean="0"/>
                <a:t>промплощадке</a:t>
              </a:r>
              <a:r>
                <a:rPr lang="ru-RU" sz="1360" dirty="0" smtClean="0"/>
                <a:t> участка «Ближний» с учетом работников участка «Летний» – 303 чел. Количество смен в сутки – 2. Количество рабочих дней в году – 365 дней. </a:t>
              </a:r>
            </a:p>
            <a:p>
              <a:pPr algn="ctr"/>
              <a:r>
                <a:rPr lang="ru-RU" sz="1360" dirty="0" smtClean="0"/>
                <a:t>Жилой комплекс вахтового поселка рассчитан на проживание 120 чел. Количество смен в сутки – 1, для столовой - 2. Количество дней в году – 365 дней. </a:t>
              </a:r>
            </a:p>
            <a:p>
              <a:pPr algn="ctr" fontAlgn="base"/>
              <a:r>
                <a:rPr lang="ru-RU" sz="1360" dirty="0" smtClean="0"/>
                <a:t>Климат района резко континентальный и характеризуется значительными годовыми и суточными амплитудами колебаний температуры: суровой зимой, жарким летом, сухостью воздуха и малым количеством осадков. Безморозный период в воздухе устанавливается во второй половине апреля и длится 5-6 месяцев.</a:t>
              </a:r>
            </a:p>
            <a:p>
              <a:endParaRPr lang="ru-RU" sz="1400" dirty="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3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400" dirty="0" err="1" smtClean="0"/>
                <a:t>Жұмыс істеп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тұрған "Ақдала" кеніші</a:t>
              </a:r>
              <a:r>
                <a:rPr lang="ru-RU" sz="1400" dirty="0" smtClean="0"/>
                <a:t> "ЮГКХ "БК" ЖШС </a:t>
              </a:r>
              <a:r>
                <a:rPr lang="ru-RU" sz="1400" dirty="0" err="1" smtClean="0"/>
                <a:t>Түркістан облысы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Созақ ауданы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Жуантөбе ауылдық округінде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Қыземшек ауылынан</a:t>
              </a:r>
              <a:r>
                <a:rPr lang="ru-RU" sz="1400" dirty="0" smtClean="0"/>
                <a:t> 60 км </a:t>
              </a:r>
              <a:r>
                <a:rPr lang="ru-RU" sz="1400" dirty="0" err="1" smtClean="0"/>
                <a:t>жерде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орналасқан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Кеніштің вахталық кенті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Орталық өнеркәсіп алаңынан солтүстікке қарай </a:t>
              </a:r>
              <a:r>
                <a:rPr lang="ru-RU" sz="1400" dirty="0" smtClean="0"/>
                <a:t>500 м </a:t>
              </a:r>
              <a:r>
                <a:rPr lang="ru-RU" sz="1400" dirty="0" err="1" smtClean="0"/>
                <a:t>жерде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орналасқан және тұрғын үй аймағының кешені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өткелмен қосылған жекелеген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ғимараттарды жұппен бұғаттау түрінде ұсынылған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Орталық өнеркәсіп алаңының жер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учаскесінің ауданы</a:t>
              </a:r>
              <a:r>
                <a:rPr lang="ru-RU" sz="1400" dirty="0" smtClean="0"/>
                <a:t> 378 га, </a:t>
              </a:r>
              <a:r>
                <a:rPr lang="ru-RU" sz="1400" dirty="0" err="1" smtClean="0"/>
                <a:t>ескі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вахталық кент</a:t>
              </a:r>
              <a:r>
                <a:rPr lang="ru-RU" sz="1400" dirty="0" smtClean="0"/>
                <a:t> – 3,956 га </a:t>
              </a:r>
              <a:r>
                <a:rPr lang="ru-RU" sz="1400" dirty="0" err="1" smtClean="0"/>
                <a:t>құрайды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Жақын учаскенің құрылымдық бөлімшелері: қазандық, </a:t>
              </a:r>
              <a:r>
                <a:rPr lang="ru-RU" sz="1400" dirty="0" smtClean="0"/>
                <a:t>аммиак </a:t>
              </a:r>
              <a:r>
                <a:rPr lang="ru-RU" sz="1400" dirty="0" err="1" smtClean="0"/>
                <a:t>селитрасы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қоймасы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өнімді ерітінді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өндіру цехы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физика-химиялық зертхана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техникалық ерітінділердің тұндыру торабы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залалсыздандыру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тиеу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пункті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сұйық реагенттер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қоймасы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мұнай өнімдері қоймасы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Жанармай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құю станциясы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орталық сорғы станциясы</a:t>
              </a:r>
              <a:r>
                <a:rPr lang="ru-RU" sz="1400" dirty="0" smtClean="0"/>
                <a:t>, АБК-1 </a:t>
              </a:r>
              <a:r>
                <a:rPr lang="ru-RU" sz="1400" dirty="0" err="1" smtClean="0"/>
                <a:t>қазандығы</a:t>
              </a:r>
              <a:r>
                <a:rPr lang="ru-RU" sz="1400" dirty="0" smtClean="0"/>
                <a:t>, АБК-2 </a:t>
              </a:r>
              <a:r>
                <a:rPr lang="ru-RU" sz="1400" dirty="0" err="1" smtClean="0"/>
                <a:t>қазандығы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автокөлік учаскесі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био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тазарту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станциясы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дизельді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электр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станциясы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геотехнологиялық алаң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вахталық кент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жөндеу учаскесі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Жазғы учаскесінің құрылымдық бөлімшелері: </a:t>
              </a:r>
              <a:r>
                <a:rPr lang="ru-RU" sz="1400" dirty="0" smtClean="0"/>
                <a:t>ЦППР, </a:t>
              </a:r>
              <a:r>
                <a:rPr lang="ru-RU" sz="1400" dirty="0" err="1" smtClean="0"/>
                <a:t>сұйық реагенттер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қоймасы, техникалық ерітінділердің тұндыру торабы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орталық сорғы станциясы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Механикалық шеберхана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жылжымалы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дәнекерлеу бекеті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геотехнологиялық алаң, Автотұрақ.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"Жазғы" учаскесінің қызметкерлерін ескере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отырып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"жақын" учаскесіндегі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жұмысшылардың жалпы</a:t>
              </a:r>
              <a:r>
                <a:rPr lang="ru-RU" sz="1400" dirty="0" smtClean="0"/>
                <a:t> саны – 303 адам.</a:t>
              </a:r>
              <a:r>
                <a:rPr lang="ru-RU" sz="1400" dirty="0" err="1" smtClean="0"/>
                <a:t>тәулігіне Ауысым</a:t>
              </a:r>
              <a:r>
                <a:rPr lang="ru-RU" sz="1400" dirty="0" smtClean="0"/>
                <a:t> саны – 2. </a:t>
              </a:r>
              <a:r>
                <a:rPr lang="ru-RU" sz="1400" dirty="0" err="1" smtClean="0"/>
                <a:t>Жылдағы жұмыс күндерінің </a:t>
              </a:r>
              <a:r>
                <a:rPr lang="ru-RU" sz="1400" dirty="0" smtClean="0"/>
                <a:t>саны-365 </a:t>
              </a:r>
              <a:r>
                <a:rPr lang="ru-RU" sz="1400" dirty="0" err="1" smtClean="0"/>
                <a:t>күн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Вахталық кенттің тұрғын үй кешені</a:t>
              </a:r>
              <a:r>
                <a:rPr lang="ru-RU" sz="1400" dirty="0" smtClean="0"/>
                <a:t> 120 </a:t>
              </a:r>
              <a:r>
                <a:rPr lang="ru-RU" sz="1400" dirty="0" err="1" smtClean="0"/>
                <a:t>адамға арналған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тәулігіне Ауысым</a:t>
              </a:r>
              <a:r>
                <a:rPr lang="ru-RU" sz="1400" dirty="0" smtClean="0"/>
                <a:t> саны – 1, </a:t>
              </a:r>
              <a:r>
                <a:rPr lang="ru-RU" sz="1400" dirty="0" err="1" smtClean="0"/>
                <a:t>асхана</a:t>
              </a:r>
              <a:r>
                <a:rPr lang="ru-RU" sz="1400" dirty="0" smtClean="0"/>
                <a:t> үшін-2. </a:t>
              </a:r>
              <a:r>
                <a:rPr lang="ru-RU" sz="1400" dirty="0" err="1" smtClean="0"/>
                <a:t>Жылдағы күндер </a:t>
              </a:r>
              <a:r>
                <a:rPr lang="ru-RU" sz="1400" dirty="0" smtClean="0"/>
                <a:t>саны-365 </a:t>
              </a:r>
              <a:r>
                <a:rPr lang="ru-RU" sz="1400" dirty="0" err="1" smtClean="0"/>
                <a:t>күн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Ауданның </a:t>
              </a:r>
              <a:r>
                <a:rPr lang="ru-RU" sz="1400" dirty="0" smtClean="0"/>
                <a:t>климаты </a:t>
              </a:r>
              <a:r>
                <a:rPr lang="ru-RU" sz="1400" dirty="0" err="1" smtClean="0"/>
                <a:t>күрт континенталды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температураның ауытқуының айтарлықтай жылдық және тәуліктік амплитудасымен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сипатталады</a:t>
              </a:r>
              <a:r>
                <a:rPr lang="ru-RU" sz="1400" dirty="0" smtClean="0"/>
                <a:t>: </a:t>
              </a:r>
              <a:r>
                <a:rPr lang="ru-RU" sz="1400" dirty="0" err="1" smtClean="0"/>
                <a:t>қатал қыс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ыстық жаз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құрғақ ауа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</a:t>
              </a:r>
              <a:r>
                <a:rPr lang="ru-RU" sz="1400" dirty="0" smtClean="0"/>
                <a:t>аз </a:t>
              </a:r>
              <a:r>
                <a:rPr lang="ru-RU" sz="1400" dirty="0" err="1" smtClean="0"/>
                <a:t>жауын-шашын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Ауадағы аязсыз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кезең сәуірдің екінші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жартысында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белгіленеді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</a:t>
              </a:r>
              <a:r>
                <a:rPr lang="ru-RU" sz="1400" dirty="0" smtClean="0"/>
                <a:t>5-6 </a:t>
              </a:r>
              <a:r>
                <a:rPr lang="ru-RU" sz="1400" dirty="0" err="1" smtClean="0"/>
                <a:t>айға созылады</a:t>
              </a:r>
              <a:r>
                <a:rPr lang="ru-RU" sz="1400" dirty="0" smtClean="0"/>
                <a:t>.</a:t>
              </a:r>
              <a:endParaRPr lang="ru-RU" sz="14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4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2800" dirty="0" smtClean="0"/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3200" b="1" dirty="0">
              <a:solidFill>
                <a:schemeClr val="tx2"/>
              </a:solidFill>
              <a:cs typeface="Roboto Condensed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5</a:t>
            </a:fld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tx2">
              <a:lumMod val="20000"/>
              <a:lumOff val="80000"/>
              <a:alpha val="53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360" b="1" dirty="0" smtClean="0"/>
                <a:t>Основанием для корректировки проекта нормативов НДВ на 2026-2030гг. для ТОО «СП «ЮГХК» рудник </a:t>
              </a:r>
              <a:r>
                <a:rPr lang="ru-RU" sz="1360" b="1" dirty="0" err="1" smtClean="0"/>
                <a:t>Акдала</a:t>
              </a:r>
              <a:r>
                <a:rPr lang="ru-RU" sz="1360" b="1" dirty="0" smtClean="0"/>
                <a:t>, участки Ближний и Летний являются результаты внеочередной проведенной инвентаризации источников выбросов на объектах ТОО «СП «ЮГХК». В процессе инвентаризации уточнялись параметры выбросов и их физические характеристики.</a:t>
              </a:r>
              <a:endParaRPr lang="ru-RU" sz="1360" dirty="0" smtClean="0"/>
            </a:p>
            <a:p>
              <a:pPr algn="ctr" fontAlgn="base"/>
              <a:r>
                <a:rPr lang="ru-RU" sz="1360" dirty="0" smtClean="0"/>
                <a:t>При расчете объемов выбросов от вентиляционных установок были использованы результаты замеров выбросов.</a:t>
              </a:r>
            </a:p>
            <a:p>
              <a:pPr algn="ctr" fontAlgn="base"/>
              <a:r>
                <a:rPr lang="ru-RU" sz="1360" dirty="0" smtClean="0"/>
                <a:t>Общее число источников выбросов загрязняющих веществ в атмосферу на 2026 год - 106, в том числе: организованных - 94, неорганизованных площадных - 12. Автотранспорт – 40 единиц.</a:t>
              </a:r>
            </a:p>
            <a:p>
              <a:pPr algn="ctr"/>
              <a:r>
                <a:rPr lang="ru-RU" sz="1360" dirty="0" smtClean="0"/>
                <a:t>Загрязнение атмосферного воздуха на существующее положение происходит ингредиентами 33-х наименований, образующих 11 групп веществ, обладающих эффектом суммации вредного воздействия.</a:t>
              </a:r>
            </a:p>
            <a:p>
              <a:pPr algn="ctr"/>
              <a:r>
                <a:rPr lang="ru-RU" sz="1360" dirty="0" smtClean="0"/>
                <a:t>Суммарное количество выбросов загрязняющих веществ от источников ТОО «СП «ЮГХК» рудник </a:t>
              </a:r>
              <a:r>
                <a:rPr lang="ru-RU" sz="1360" dirty="0" err="1" smtClean="0"/>
                <a:t>Акдала</a:t>
              </a:r>
              <a:r>
                <a:rPr lang="ru-RU" sz="1360" dirty="0" smtClean="0"/>
                <a:t> на 2026 - 2030 гг., определенное по результатам инвентаризации, составляет 51.4029309188 т/год (11.5460244367 г/с), из них по участку Ближний 47.7121604478 т/год (11.0001353297 г/сек), по участку Летний 3.690770471 т/год (0.545889107 г/сек).</a:t>
              </a:r>
            </a:p>
            <a:p>
              <a:pPr algn="ctr"/>
              <a:r>
                <a:rPr lang="ru-RU" sz="1360" dirty="0" smtClean="0"/>
                <a:t>расчетами рассеивания загрязняющих веществ для ТОО «СП «ЮГХК» рудник </a:t>
              </a:r>
              <a:r>
                <a:rPr lang="ru-RU" sz="1360" dirty="0" err="1" smtClean="0"/>
                <a:t>Акдала</a:t>
              </a:r>
              <a:r>
                <a:rPr lang="ru-RU" sz="1360" dirty="0" smtClean="0"/>
                <a:t> на 2026-2030 гг., не выявлено превышения значений ПДК ни для одного из загрязняющих веществ и ни для одной из групп суммации на границе СЗЗ, предприятие является действующим, с ранее установленной санитарно-защитной зоной, данный проект не предусматривает пересмотра СЗЗ. Санитарно-защитная зона установлена на расстоянии 500 м.</a:t>
              </a:r>
            </a:p>
            <a:p>
              <a:pPr algn="ctr"/>
              <a:r>
                <a:rPr lang="ru-RU" sz="1360" dirty="0" smtClean="0"/>
                <a:t>В ближайшей жилой зоне (п. </a:t>
              </a:r>
              <a:r>
                <a:rPr lang="ru-RU" sz="1360" dirty="0" err="1" smtClean="0"/>
                <a:t>Кыземшек</a:t>
              </a:r>
              <a:r>
                <a:rPr lang="ru-RU" sz="1360" dirty="0" smtClean="0"/>
                <a:t>) превышения ЭНК исключены. </a:t>
              </a:r>
            </a:p>
            <a:p>
              <a:pPr algn="ctr"/>
              <a:r>
                <a:rPr lang="ru-RU" sz="1360" dirty="0" smtClean="0"/>
                <a:t>По результатам расчетов рассеивания максимальные приземные концентрации загрязняющих веществ на границе нормативной СЗЗ не превышают критериев качества атмосферного воздуха для населенных мест. </a:t>
              </a:r>
              <a:endParaRPr lang="ru-RU" sz="136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br>
              <a:rPr lang="ru-RU" sz="2900" b="1" dirty="0" smtClean="0">
                <a:solidFill>
                  <a:schemeClr val="tx2"/>
                </a:solidFill>
                <a:cs typeface="Roboto Condensed"/>
              </a:rPr>
            </a:br>
            <a:r>
              <a:rPr lang="ru-RU" sz="2900" dirty="0" smtClean="0"/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29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9170" t="19919" r="9554" b="10808"/>
          <a:stretch>
            <a:fillRect/>
          </a:stretch>
        </p:blipFill>
        <p:spPr bwMode="auto">
          <a:xfrm>
            <a:off x="1619672" y="2060848"/>
            <a:ext cx="5297760" cy="3973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28674" name="AutoShape 5"/>
          <p:cNvSpPr>
            <a:spLocks noChangeArrowheads="1"/>
          </p:cNvSpPr>
          <p:nvPr/>
        </p:nvSpPr>
        <p:spPr bwMode="auto">
          <a:xfrm>
            <a:off x="3140075" y="2132013"/>
            <a:ext cx="1057275" cy="447675"/>
          </a:xfrm>
          <a:prstGeom prst="wedgeRectCallout">
            <a:avLst>
              <a:gd name="adj1" fmla="val -18528"/>
              <a:gd name="adj2" fmla="val 10049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Вахтовый поселок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AutoShape 6"/>
          <p:cNvSpPr>
            <a:spLocks noChangeArrowheads="1"/>
          </p:cNvSpPr>
          <p:nvPr/>
        </p:nvSpPr>
        <p:spPr bwMode="auto">
          <a:xfrm>
            <a:off x="5459413" y="3200400"/>
            <a:ext cx="1139825" cy="447675"/>
          </a:xfrm>
          <a:prstGeom prst="wedgeRectCallout">
            <a:avLst>
              <a:gd name="adj1" fmla="val -214995"/>
              <a:gd name="adj2" fmla="val 284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Промышленная площадка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5646738" y="3957638"/>
            <a:ext cx="1139825" cy="447675"/>
          </a:xfrm>
          <a:prstGeom prst="wedgeRectCallout">
            <a:avLst>
              <a:gd name="adj1" fmla="val -212431"/>
              <a:gd name="adj2" fmla="val 2701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Биоочистка сточных вод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6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2800" dirty="0" smtClean="0"/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3200" b="1" dirty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tx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400" dirty="0" smtClean="0"/>
                <a:t>"ЮГХК "БК" ЖШС </a:t>
              </a:r>
              <a:r>
                <a:rPr lang="ru-RU" sz="1400" dirty="0" err="1" smtClean="0"/>
                <a:t>үшін Ақдала кеніші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Таяу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жазғы учаскелер</a:t>
              </a:r>
              <a:r>
                <a:rPr lang="ru-RU" sz="1400" dirty="0" smtClean="0"/>
                <a:t> "ЮГХК "БК"ЖШС </a:t>
              </a:r>
              <a:r>
                <a:rPr lang="ru-RU" sz="1400" dirty="0" err="1" smtClean="0"/>
                <a:t>объектілерінде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 көздеріне кезектен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тыс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жүргізілген түгендеу нәтижелері </a:t>
              </a:r>
              <a:r>
                <a:rPr lang="ru-RU" sz="1400" dirty="0" smtClean="0"/>
                <a:t>2026-2030жж. </a:t>
              </a:r>
              <a:r>
                <a:rPr lang="ru-RU" sz="1400" dirty="0" err="1" smtClean="0"/>
                <a:t>арналған </a:t>
              </a:r>
              <a:r>
                <a:rPr lang="ru-RU" sz="1400" dirty="0" smtClean="0"/>
                <a:t>ХДВ </a:t>
              </a:r>
              <a:r>
                <a:rPr lang="ru-RU" sz="1400" dirty="0" err="1" smtClean="0"/>
                <a:t>нормативтерінің жобасын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түзету үшін негіз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болып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табылады</a:t>
              </a:r>
              <a:r>
                <a:rPr lang="ru-RU" sz="1400" dirty="0" smtClean="0"/>
                <a:t>.</a:t>
              </a:r>
            </a:p>
            <a:p>
              <a:pPr algn="ctr" fontAlgn="base"/>
              <a:r>
                <a:rPr lang="ru-RU" sz="1400" dirty="0" smtClean="0"/>
                <a:t> </a:t>
              </a:r>
              <a:r>
                <a:rPr lang="ru-RU" sz="1400" dirty="0" err="1" smtClean="0"/>
                <a:t>Түгендеу процесінде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шығарындылардың параметрлері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олардың физикалық сипаттамалары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нақтыланды.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Желдету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қондырғыларынан шығарындылар көлемін есептеу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кезінде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шығарындыларды өлшеу нәтижелері пайдаланылды</a:t>
              </a:r>
              <a:r>
                <a:rPr lang="ru-RU" sz="1400" dirty="0" smtClean="0"/>
                <a:t>.</a:t>
              </a:r>
            </a:p>
            <a:p>
              <a:pPr algn="ctr" fontAlgn="base"/>
              <a:r>
                <a:rPr lang="ru-RU" sz="1400" dirty="0" smtClean="0"/>
                <a:t> 2026 </a:t>
              </a:r>
              <a:r>
                <a:rPr lang="ru-RU" sz="1400" dirty="0" err="1" smtClean="0"/>
                <a:t>жылға арналған атмосфераға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шығарындыларының жалпы</a:t>
              </a:r>
              <a:r>
                <a:rPr lang="ru-RU" sz="1400" dirty="0" smtClean="0"/>
                <a:t> саны - 106, </a:t>
              </a:r>
              <a:r>
                <a:rPr lang="ru-RU" sz="1400" dirty="0" err="1" smtClean="0"/>
                <a:t>оның ішінде</a:t>
              </a:r>
              <a:r>
                <a:rPr lang="ru-RU" sz="1400" dirty="0" smtClean="0"/>
                <a:t>: </a:t>
              </a:r>
              <a:r>
                <a:rPr lang="ru-RU" sz="1400" dirty="0" err="1" smtClean="0"/>
                <a:t>ұйымдастырылған </a:t>
              </a:r>
              <a:r>
                <a:rPr lang="ru-RU" sz="1400" dirty="0" smtClean="0"/>
                <a:t>- 94, </a:t>
              </a:r>
              <a:r>
                <a:rPr lang="ru-RU" sz="1400" dirty="0" err="1" smtClean="0"/>
                <a:t>ұйымдастырылмаған алаң </a:t>
              </a:r>
              <a:r>
                <a:rPr lang="ru-RU" sz="1400" dirty="0" smtClean="0"/>
                <a:t>- 12. Автокөлік-40 </a:t>
              </a:r>
              <a:r>
                <a:rPr lang="ru-RU" sz="1400" dirty="0" err="1" smtClean="0"/>
                <a:t>бірлік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Атмосфералық ауаның қазіргі жағдайға ластануы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зиянды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әсерді қосатын әсері </a:t>
              </a:r>
              <a:r>
                <a:rPr lang="ru-RU" sz="1400" dirty="0" smtClean="0"/>
                <a:t>бар </a:t>
              </a:r>
              <a:r>
                <a:rPr lang="ru-RU" sz="1400" dirty="0" err="1" smtClean="0"/>
                <a:t>заттардың </a:t>
              </a:r>
              <a:r>
                <a:rPr lang="ru-RU" sz="1400" dirty="0" smtClean="0"/>
                <a:t>11 </a:t>
              </a:r>
              <a:r>
                <a:rPr lang="ru-RU" sz="1400" dirty="0" err="1" smtClean="0"/>
                <a:t>тобын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құрайтын </a:t>
              </a:r>
              <a:r>
                <a:rPr lang="ru-RU" sz="1400" dirty="0" smtClean="0"/>
                <a:t>33 </a:t>
              </a:r>
              <a:r>
                <a:rPr lang="ru-RU" sz="1400" dirty="0" err="1" smtClean="0"/>
                <a:t>атаудағы ингредиенттермен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жүреді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Түгендеу нәтижелері бойынша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айқындалған </a:t>
              </a:r>
              <a:r>
                <a:rPr lang="ru-RU" sz="1400" dirty="0" smtClean="0"/>
                <a:t>2026-2030 </a:t>
              </a:r>
              <a:r>
                <a:rPr lang="ru-RU" sz="1400" dirty="0" err="1" smtClean="0"/>
                <a:t>жылдарға арналған </a:t>
              </a:r>
              <a:r>
                <a:rPr lang="ru-RU" sz="1400" dirty="0" smtClean="0"/>
                <a:t>"ЮГХК "БК" ЖШС </a:t>
              </a:r>
              <a:r>
                <a:rPr lang="ru-RU" sz="1400" dirty="0" err="1" smtClean="0"/>
                <a:t>көздерінен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шығарындыларының жиынтық </a:t>
              </a:r>
              <a:r>
                <a:rPr lang="ru-RU" sz="1400" dirty="0" smtClean="0"/>
                <a:t>саны 51.4029309188 т/</a:t>
              </a:r>
              <a:r>
                <a:rPr lang="ru-RU" sz="1400" dirty="0" err="1" smtClean="0"/>
                <a:t>жыл</a:t>
              </a:r>
              <a:r>
                <a:rPr lang="ru-RU" sz="1400" dirty="0" smtClean="0"/>
                <a:t> (11.5460244367 г/с) </a:t>
              </a:r>
              <a:r>
                <a:rPr lang="ru-RU" sz="1400" dirty="0" err="1" smtClean="0"/>
                <a:t>құрайды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оның ішінде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жақын жер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учаскесі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бойынша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жылына</a:t>
              </a:r>
              <a:r>
                <a:rPr lang="ru-RU" sz="1400" dirty="0" smtClean="0"/>
                <a:t> 47.7121604478 т (11.0001353297 г/сек), </a:t>
              </a:r>
              <a:r>
                <a:rPr lang="ru-RU" sz="1400" dirty="0" err="1" smtClean="0"/>
                <a:t>жазғы учаскесі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бойынша</a:t>
              </a:r>
              <a:r>
                <a:rPr lang="ru-RU" sz="1400" dirty="0" smtClean="0"/>
                <a:t> 3.690770471 т/</a:t>
              </a:r>
              <a:r>
                <a:rPr lang="ru-RU" sz="1400" dirty="0" err="1" smtClean="0"/>
                <a:t>жыл</a:t>
              </a:r>
              <a:r>
                <a:rPr lang="ru-RU" sz="1400" dirty="0" smtClean="0"/>
                <a:t> (0.545889107 г/сек). 2026-2030 </a:t>
              </a:r>
              <a:r>
                <a:rPr lang="ru-RU" sz="1400" dirty="0" err="1" smtClean="0"/>
                <a:t>жылдарға арналған </a:t>
              </a:r>
              <a:r>
                <a:rPr lang="ru-RU" sz="1400" dirty="0" smtClean="0"/>
                <a:t>"ЮГХК" БК " ЖШС </a:t>
              </a:r>
              <a:r>
                <a:rPr lang="ru-RU" sz="1400" dirty="0" err="1" smtClean="0"/>
                <a:t>Ақдала кеніші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тарату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есептерімен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заттардың ешқайсысы үшін және </a:t>
              </a:r>
              <a:r>
                <a:rPr lang="ru-RU" sz="1400" dirty="0" smtClean="0"/>
                <a:t>СҚА </a:t>
              </a:r>
              <a:r>
                <a:rPr lang="ru-RU" sz="1400" dirty="0" err="1" smtClean="0"/>
                <a:t>шекарасындағы жиынтық топтардың ешқайсысы үшін </a:t>
              </a:r>
              <a:r>
                <a:rPr lang="ru-RU" sz="1400" dirty="0" smtClean="0"/>
                <a:t>ШРК </a:t>
              </a:r>
              <a:r>
                <a:rPr lang="ru-RU" sz="1400" dirty="0" err="1" smtClean="0"/>
                <a:t>мәндерінен асып</a:t>
              </a:r>
              <a:r>
                <a:rPr lang="ru-RU" sz="1400" dirty="0" smtClean="0"/>
                <a:t> кету </a:t>
              </a:r>
              <a:r>
                <a:rPr lang="ru-RU" sz="1400" dirty="0" err="1" smtClean="0"/>
                <a:t>анықталған жоқ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кәсіпорын бұрын белгіленген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санитарлық-қорғау аймағы </a:t>
              </a:r>
              <a:r>
                <a:rPr lang="ru-RU" sz="1400" dirty="0" smtClean="0"/>
                <a:t>бар </a:t>
              </a:r>
              <a:r>
                <a:rPr lang="ru-RU" sz="1400" dirty="0" err="1" smtClean="0"/>
                <a:t>жұмыс істеп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тұр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бұл жоба</a:t>
              </a:r>
              <a:r>
                <a:rPr lang="ru-RU" sz="1400" dirty="0" smtClean="0"/>
                <a:t> СҚА </a:t>
              </a:r>
              <a:r>
                <a:rPr lang="ru-RU" sz="1400" dirty="0" err="1" smtClean="0"/>
                <a:t>қайта қарауды көздемейді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Санитарлық-қорғау аймағы </a:t>
              </a:r>
              <a:r>
                <a:rPr lang="ru-RU" sz="1400" dirty="0" smtClean="0"/>
                <a:t>500 м </a:t>
              </a:r>
              <a:r>
                <a:rPr lang="ru-RU" sz="1400" dirty="0" err="1" smtClean="0"/>
                <a:t>қашықтықта орнатылған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Жақын маңдағы тұрғын аймақта (Қыземшек кенті</a:t>
              </a:r>
              <a:r>
                <a:rPr lang="ru-RU" sz="1400" dirty="0" smtClean="0"/>
                <a:t>) ЭНК </a:t>
              </a:r>
              <a:r>
                <a:rPr lang="ru-RU" sz="1400" dirty="0" err="1" smtClean="0"/>
                <a:t>асып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кетуі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алынып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тасталды</a:t>
              </a:r>
              <a:r>
                <a:rPr lang="ru-RU" sz="1400" dirty="0" smtClean="0"/>
                <a:t>. </a:t>
              </a:r>
            </a:p>
            <a:p>
              <a:pPr algn="ctr" fontAlgn="base"/>
              <a:r>
                <a:rPr lang="ru-RU" sz="1400" dirty="0" err="1" smtClean="0"/>
                <a:t>Дисперсияны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есептеу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нәтижелері бойынша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нормативтік</a:t>
              </a:r>
              <a:r>
                <a:rPr lang="ru-RU" sz="1400" dirty="0" smtClean="0"/>
                <a:t> СҚА </a:t>
              </a:r>
              <a:r>
                <a:rPr lang="ru-RU" sz="1400" dirty="0" err="1" smtClean="0"/>
                <a:t>шекарасындағы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заттардың жер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бетіндегі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ең жоғары концентрациясы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елді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мекендер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атмосфералық ауа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сапасының өлшемдерінен аспайды</a:t>
              </a:r>
              <a:r>
                <a:rPr lang="ru-RU" sz="1400" dirty="0" smtClean="0"/>
                <a:t>.</a:t>
              </a:r>
              <a:r>
                <a:rPr lang="ru-RU" sz="1360" dirty="0" smtClean="0"/>
                <a:t> </a:t>
              </a:r>
              <a:endParaRPr lang="ru-RU" sz="136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7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образованию отходов/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Қалдықтардың пайда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болуы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chemeClr val="accent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200" dirty="0" smtClean="0"/>
                <a:t>Программа управления отходами рудника «</a:t>
              </a:r>
              <a:r>
                <a:rPr lang="ru-RU" sz="1200" dirty="0" err="1" smtClean="0"/>
                <a:t>Акдала</a:t>
              </a:r>
              <a:r>
                <a:rPr lang="ru-RU" sz="1200" dirty="0" smtClean="0"/>
                <a:t>» ТОО «СП «ЮГХК» разработана во исполнение требований законодательства Республики Казахстан для </a:t>
              </a:r>
              <a:r>
                <a:rPr lang="ru-RU" sz="1200" dirty="0" err="1" smtClean="0"/>
                <a:t>природопользователя</a:t>
              </a:r>
              <a:r>
                <a:rPr lang="ru-RU" sz="1200" dirty="0" smtClean="0"/>
                <a:t> и является неотъемлемой частью экологического разрешения.</a:t>
              </a:r>
            </a:p>
            <a:p>
              <a:r>
                <a:rPr lang="ru-RU" sz="1200" dirty="0" smtClean="0"/>
                <a:t>1. На участках добычи и переработки продуктивных растворов рудника </a:t>
              </a:r>
              <a:r>
                <a:rPr lang="ru-RU" sz="1200" dirty="0" err="1" smtClean="0"/>
                <a:t>Акдала</a:t>
              </a:r>
              <a:r>
                <a:rPr lang="ru-RU" sz="1200" dirty="0" smtClean="0"/>
                <a:t>, отсутствует пылеобразование.</a:t>
              </a:r>
            </a:p>
            <a:p>
              <a:r>
                <a:rPr lang="ru-RU" sz="1200" dirty="0" smtClean="0"/>
                <a:t>2. Существенно сокращаются объемы перерабатывающего производства за счет исключения из технологической схемы операций </a:t>
              </a:r>
              <a:r>
                <a:rPr lang="ru-RU" sz="1200" dirty="0" err="1" smtClean="0"/>
                <a:t>рудоприемки</a:t>
              </a:r>
              <a:r>
                <a:rPr lang="ru-RU" sz="1200" dirty="0" smtClean="0"/>
                <a:t> и </a:t>
              </a:r>
              <a:r>
                <a:rPr lang="ru-RU" sz="1200" dirty="0" err="1" smtClean="0"/>
                <a:t>рудоподготовки</a:t>
              </a:r>
              <a:r>
                <a:rPr lang="ru-RU" sz="1200" dirty="0" smtClean="0"/>
                <a:t>.</a:t>
              </a:r>
            </a:p>
            <a:p>
              <a:r>
                <a:rPr lang="ru-RU" sz="1200" dirty="0" smtClean="0"/>
                <a:t>3. Технологический процесс переработки продуктивных растворов является замкнутым циклом переработки и не имеет сбросных (хвостовых) растворов, поэтому нет необходимости в строительстве экологически опасных </a:t>
              </a:r>
              <a:r>
                <a:rPr lang="ru-RU" sz="1200" dirty="0" err="1" smtClean="0"/>
                <a:t>хвостохранилищ</a:t>
              </a:r>
              <a:r>
                <a:rPr lang="ru-RU" sz="1200" dirty="0" smtClean="0"/>
                <a:t>.</a:t>
              </a:r>
            </a:p>
            <a:p>
              <a:r>
                <a:rPr lang="ru-RU" sz="1200" dirty="0" smtClean="0"/>
                <a:t>4. Признан комплексный подход к управлению в сфере обращения с отходами.</a:t>
              </a:r>
            </a:p>
            <a:p>
              <a:r>
                <a:rPr lang="ru-RU" sz="1200" dirty="0" smtClean="0"/>
                <a:t>5. Определены факторы, определяющие долгосрочное развитие сферы обращения с отходами.</a:t>
              </a:r>
            </a:p>
            <a:p>
              <a:r>
                <a:rPr lang="ru-RU" sz="1200" dirty="0" smtClean="0"/>
                <a:t>6. Отходы производства и потребления передаются на вывоз специализированными организациями.</a:t>
              </a:r>
            </a:p>
            <a:p>
              <a:r>
                <a:rPr lang="ru-RU" sz="1200" dirty="0" smtClean="0"/>
                <a:t>7. Отсутствует собственный полигон ТБО, как источник загрязнения окружающей среды. </a:t>
              </a:r>
            </a:p>
            <a:p>
              <a:r>
                <a:rPr lang="ru-RU" sz="1200" dirty="0" smtClean="0"/>
                <a:t>8. Все отходы передаются по договору со специализированными организациями</a:t>
              </a:r>
            </a:p>
            <a:p>
              <a:r>
                <a:rPr lang="ru-RU" sz="1200" dirty="0" smtClean="0"/>
                <a:t>Порядок сбора, сортировки, хранения, утилизации, нейтрализации, размещения отходов и транспортировки производится в соответствии с требованиями к обращению с отходами.  Обращение с отходами, производится исходя из их уровня опасности (статья 338 ЭК, п. 4) в соответствие с классификатором отходы относят к опасным и неопасным. </a:t>
              </a:r>
            </a:p>
            <a:p>
              <a:r>
                <a:rPr lang="ru-RU" sz="1200" dirty="0" smtClean="0"/>
                <a:t>Часть отходов хранится в открытых производственных и складских помещениях:</a:t>
              </a:r>
            </a:p>
            <a:p>
              <a:r>
                <a:rPr lang="ru-RU" sz="1200" dirty="0" smtClean="0"/>
                <a:t>В вахтовом посёлке имеется площадка временного хранения отходов ТБО и пластиковых отходов, а именно: контейнер №1 – для ТБО, контейнер №2 – для ТБО, контейнер №3 – пластиковые отходы.</a:t>
              </a:r>
            </a:p>
            <a:p>
              <a:pPr lvl="0"/>
              <a:r>
                <a:rPr lang="ru-RU" sz="1200" dirty="0" smtClean="0"/>
                <a:t>площадка рудника «</a:t>
              </a:r>
              <a:r>
                <a:rPr lang="ru-RU" sz="1200" dirty="0" err="1" smtClean="0"/>
                <a:t>Акдала</a:t>
              </a:r>
              <a:r>
                <a:rPr lang="ru-RU" sz="1200" dirty="0" smtClean="0"/>
                <a:t>». </a:t>
              </a:r>
            </a:p>
            <a:p>
              <a:r>
                <a:rPr lang="ru-RU" sz="1200" dirty="0" smtClean="0"/>
                <a:t>На данном участка имеется 4 площадки временного хранения отходов ТБО, макулатуры, медицинских отходов и пластиковых отходов. Для хранения </a:t>
              </a:r>
              <a:r>
                <a:rPr lang="ru-RU" sz="1200" dirty="0" err="1" smtClean="0"/>
                <a:t>мешкотары</a:t>
              </a:r>
              <a:r>
                <a:rPr lang="ru-RU" sz="1200" dirty="0" smtClean="0"/>
                <a:t> от селитры предусмотрен контейнер временного хранения.</a:t>
              </a:r>
            </a:p>
            <a:p>
              <a:r>
                <a:rPr lang="ru-RU" sz="1200" dirty="0" smtClean="0"/>
                <a:t>Также на данном участке имеется загороженная открытая площадка для хранения других видов отходов (стружка, лом черных, цветных металлов, ветошь и т.д.), образующихся на руднике «</a:t>
              </a:r>
              <a:r>
                <a:rPr lang="ru-RU" sz="1200" dirty="0" err="1" smtClean="0"/>
                <a:t>Акдала</a:t>
              </a:r>
              <a:r>
                <a:rPr lang="ru-RU" sz="1200" dirty="0" smtClean="0"/>
                <a:t>» ТОО «СП «ЮГХК». Отходы </a:t>
              </a:r>
              <a:r>
                <a:rPr lang="ru-RU" sz="1200" dirty="0" err="1" smtClean="0"/>
                <a:t>низкорадиоактивные</a:t>
              </a:r>
              <a:r>
                <a:rPr lang="ru-RU" sz="1200" dirty="0" smtClean="0"/>
                <a:t> передаются на долговременное хранение на ПЗРО.</a:t>
              </a:r>
            </a:p>
            <a:p>
              <a:r>
                <a:rPr lang="ru-RU" sz="1200" dirty="0" smtClean="0"/>
                <a:t>При соблюдении требований Программы, на руднике «</a:t>
              </a:r>
              <a:r>
                <a:rPr lang="ru-RU" sz="1200" dirty="0" err="1" smtClean="0"/>
                <a:t>Акдала</a:t>
              </a:r>
              <a:r>
                <a:rPr lang="ru-RU" sz="1200" dirty="0" smtClean="0"/>
                <a:t>» ТОО «СП «ЮГХК», определяется 100% выполнение мероприятий, направленных на снижение влияния образующихся отходов, на состояние окружающей среды, на 2026-2030гг.</a:t>
              </a:r>
              <a:endParaRPr lang="ru-RU" sz="12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8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Раздельный сбор отходов/</a:t>
            </a:r>
            <a:br>
              <a:rPr lang="ru-RU" sz="3200" b="1" dirty="0" smtClean="0">
                <a:solidFill>
                  <a:schemeClr val="tx2"/>
                </a:solidFill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 бөлек жинау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pic>
        <p:nvPicPr>
          <p:cNvPr id="30722" name="Picture 2" descr="В Лиде совершенствуют раздельный сбор му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495925" cy="345757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На предприятии производится раздельный сбор отходов/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Кәсіпорында қалдықтарды бөлек жинау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жүргізіледі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Roboto Condense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9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2768</Words>
  <Application>Microsoft Office PowerPoint</Application>
  <PresentationFormat>Экран (4:3)</PresentationFormat>
  <Paragraphs>136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Общие сведения/Жалпы мәліметтер</vt:lpstr>
      <vt:lpstr>Общие сведения/Жалпы мәліметтер</vt:lpstr>
      <vt:lpstr>Общие сведения/Жалпы мәліметтер</vt:lpstr>
      <vt:lpstr>Сведения по выбросам загрязняющих веществ/  Ластаушы заттардың шығарындылары бойынша мәліметтер</vt:lpstr>
      <vt:lpstr>Слайд 6</vt:lpstr>
      <vt:lpstr>Сведения по выбросам загрязняющих веществ/  Ластаушы заттардың шығарындылары бойынша мәліметтер</vt:lpstr>
      <vt:lpstr>Сведения по образованию отходов/  Қалдықтардың пайда болуы жөніндегі мәліметтер</vt:lpstr>
      <vt:lpstr>Раздельный сбор отходов/  Қалдықтарды бөлек жинау  </vt:lpstr>
      <vt:lpstr>Сведения по образованию отходов/  Қалдықтардың пайда болуы жөніндегі мәліметтер</vt:lpstr>
      <vt:lpstr>Сведения по сбросам сточных вод/ Сарқынды суларды ағызу жөніндегі мәліметтер</vt:lpstr>
      <vt:lpstr>Слайд 12</vt:lpstr>
      <vt:lpstr>Сведения по сбросам сточных вод/ Сарқынды суларды ағызу жөніндегі мәліметтер</vt:lpstr>
      <vt:lpstr>Природоохранные мероприятия/  Табиғатты қорғау шаралары</vt:lpstr>
      <vt:lpstr>Природоохранные мероприятия/  Табиғатты қорғау шаралары</vt:lpstr>
      <vt:lpstr>Заключение/Қорытынды</vt:lpstr>
      <vt:lpstr>Назар аударғаныңызға рақмет 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station 31</dc:creator>
  <cp:lastModifiedBy>AktinoSKB</cp:lastModifiedBy>
  <cp:revision>123</cp:revision>
  <dcterms:created xsi:type="dcterms:W3CDTF">2024-01-24T07:15:48Z</dcterms:created>
  <dcterms:modified xsi:type="dcterms:W3CDTF">2025-12-11T12:22:56Z</dcterms:modified>
</cp:coreProperties>
</file>