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86" r:id="rId4"/>
    <p:sldId id="288" r:id="rId5"/>
    <p:sldId id="287" r:id="rId6"/>
    <p:sldId id="262" r:id="rId7"/>
    <p:sldId id="275" r:id="rId8"/>
    <p:sldId id="270" r:id="rId9"/>
    <p:sldId id="281" r:id="rId10"/>
    <p:sldId id="276" r:id="rId11"/>
    <p:sldId id="277" r:id="rId12"/>
    <p:sldId id="283" r:id="rId13"/>
    <p:sldId id="282" r:id="rId14"/>
    <p:sldId id="278" r:id="rId15"/>
    <p:sldId id="284" r:id="rId16"/>
    <p:sldId id="266" r:id="rId17"/>
    <p:sldId id="279" r:id="rId18"/>
    <p:sldId id="280" r:id="rId19"/>
    <p:sldId id="28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CC"/>
    <a:srgbClr val="003366"/>
    <a:srgbClr val="00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6" d="100"/>
          <a:sy n="66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5386-60FD-430B-81D3-A2B44B298282}" type="datetimeFigureOut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10AD-F0D7-433D-AB91-C8E3ADBE8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B10AD-F0D7-433D-AB91-C8E3ADBE85A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4C295-031C-49C5-9DAA-39C2EC4FA63B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E467-E87D-4056-9A9A-4F0D6063C468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734B-293F-4480-B317-4A10A427001B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99F55-1090-4F08-9A5A-6411D67322C4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244ED-E8FF-4948-8514-E3FFB7BAC5C7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C9300-22B0-49B9-BFA1-F5B33A1004C5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25CB6-DE32-4C2E-8B78-2C97BC01B7FE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4EB-7030-4CBF-A7E8-F8E1BE1B8D3D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3CB3-D6D0-45FE-960A-0A40D44A31EE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5B24-3FE5-481F-88F9-A8DB43C11E5B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B5AAC-BDD0-4D82-9BB9-C701C4537F3E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F7AD8-C725-4BD5-B9C2-4F1689CD9FBD}" type="datetime1">
              <a:rPr lang="ru-RU" smtClean="0"/>
              <a:pPr/>
              <a:t>11.12.2025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86B21-B9CB-4BE4-8E49-2180917B2C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 rotWithShape="1">
          <a:blip r:embed="rId3" cstate="print">
            <a:lum bright="11000" contrast="52000"/>
          </a:blip>
          <a:srcRect l="17324" t="7055" b="647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</a:t>
            </a:fld>
            <a:endParaRPr lang="ru-RU" sz="4000" dirty="0">
              <a:solidFill>
                <a:srgbClr val="000099"/>
              </a:solidFill>
            </a:endParaRPr>
          </a:p>
        </p:txBody>
      </p:sp>
      <p:grpSp>
        <p:nvGrpSpPr>
          <p:cNvPr id="19457" name="Group 1"/>
          <p:cNvGrpSpPr>
            <a:grpSpLocks/>
          </p:cNvGrpSpPr>
          <p:nvPr/>
        </p:nvGrpSpPr>
        <p:grpSpPr bwMode="auto">
          <a:xfrm>
            <a:off x="899557" y="980487"/>
            <a:ext cx="6324109" cy="2752521"/>
            <a:chOff x="-606" y="2384"/>
            <a:chExt cx="9958" cy="4334"/>
          </a:xfrm>
        </p:grpSpPr>
        <p:sp>
          <p:nvSpPr>
            <p:cNvPr id="19458" name="AutoShape 2"/>
            <p:cNvSpPr>
              <a:spLocks noChangeArrowheads="1"/>
            </p:cNvSpPr>
            <p:nvPr/>
          </p:nvSpPr>
          <p:spPr bwMode="auto">
            <a:xfrm>
              <a:off x="3816" y="2611"/>
              <a:ext cx="1155" cy="638"/>
            </a:xfrm>
            <a:prstGeom prst="wedgeRectCallout">
              <a:avLst>
                <a:gd name="adj1" fmla="val -74824"/>
                <a:gd name="adj2" fmla="val 7351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Вахтовый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поселок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59" name="AutoShape 6"/>
            <p:cNvSpPr>
              <a:spLocks noChangeArrowheads="1"/>
            </p:cNvSpPr>
            <p:nvPr/>
          </p:nvSpPr>
          <p:spPr bwMode="auto">
            <a:xfrm>
              <a:off x="7558" y="6013"/>
              <a:ext cx="1794" cy="705"/>
            </a:xfrm>
            <a:prstGeom prst="wedgeRectCallout">
              <a:avLst>
                <a:gd name="adj1" fmla="val -130185"/>
                <a:gd name="adj2" fmla="val 1999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Промышленная площадка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-606" y="2384"/>
              <a:ext cx="1984" cy="2779"/>
              <a:chOff x="-606" y="2384"/>
              <a:chExt cx="1984" cy="2779"/>
            </a:xfrm>
          </p:grpSpPr>
          <p:sp>
            <p:nvSpPr>
              <p:cNvPr id="19461" name="AutoShape 5"/>
              <p:cNvSpPr>
                <a:spLocks noChangeArrowheads="1"/>
              </p:cNvSpPr>
              <p:nvPr/>
            </p:nvSpPr>
            <p:spPr bwMode="auto">
              <a:xfrm>
                <a:off x="74" y="4539"/>
                <a:ext cx="1304" cy="624"/>
              </a:xfrm>
              <a:prstGeom prst="wedgeRectCallout">
                <a:avLst>
                  <a:gd name="adj1" fmla="val 109681"/>
                  <a:gd name="adj2" fmla="val -14741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Вахтовы</a:t>
                </a:r>
                <a:r>
                  <a:rPr kumimoji="0" lang="ru-RU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й </a:t>
                </a:r>
                <a:r>
                  <a:rPr kumimoji="0" lang="ru-RU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поселок 2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62" name="AutoShape 6"/>
              <p:cNvSpPr>
                <a:spLocks noChangeArrowheads="1"/>
              </p:cNvSpPr>
              <p:nvPr/>
            </p:nvSpPr>
            <p:spPr bwMode="auto">
              <a:xfrm>
                <a:off x="-606" y="2384"/>
                <a:ext cx="1399" cy="638"/>
              </a:xfrm>
              <a:prstGeom prst="wedgeRectCallout">
                <a:avLst>
                  <a:gd name="adj1" fmla="val 91139"/>
                  <a:gd name="adj2" fmla="val 8610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Вахтовый поселок</a:t>
                </a: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VIP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" name="Прямоугольный треугольник 3">
            <a:extLst>
              <a:ext uri="{FF2B5EF4-FFF2-40B4-BE49-F238E27FC236}">
                <a16:creationId xmlns="" xmlns:a16="http://schemas.microsoft.com/office/drawing/2014/main" id="{5BEEB55C-2948-4028-91D6-18B4C403B96F}"/>
              </a:ext>
            </a:extLst>
          </p:cNvPr>
          <p:cNvSpPr/>
          <p:nvPr/>
        </p:nvSpPr>
        <p:spPr>
          <a:xfrm>
            <a:off x="1" y="-3401"/>
            <a:ext cx="9144000" cy="6846887"/>
          </a:xfrm>
          <a:custGeom>
            <a:avLst/>
            <a:gdLst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0 w 12192000"/>
              <a:gd name="connsiteY1" fmla="*/ 0 h 6858000"/>
              <a:gd name="connsiteX2" fmla="*/ 1387642 w 12192000"/>
              <a:gd name="connsiteY2" fmla="*/ 76200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  <a:gd name="connsiteX0" fmla="*/ 0 w 12192000"/>
              <a:gd name="connsiteY0" fmla="*/ 6866021 h 6866021"/>
              <a:gd name="connsiteX1" fmla="*/ 0 w 12192000"/>
              <a:gd name="connsiteY1" fmla="*/ 8021 h 6866021"/>
              <a:gd name="connsiteX2" fmla="*/ 2109537 w 12192000"/>
              <a:gd name="connsiteY2" fmla="*/ 0 h 6866021"/>
              <a:gd name="connsiteX3" fmla="*/ 12192000 w 12192000"/>
              <a:gd name="connsiteY3" fmla="*/ 6866021 h 6866021"/>
              <a:gd name="connsiteX4" fmla="*/ 0 w 12192000"/>
              <a:gd name="connsiteY4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66021">
                <a:moveTo>
                  <a:pt x="0" y="6866021"/>
                </a:moveTo>
                <a:lnTo>
                  <a:pt x="0" y="8021"/>
                </a:lnTo>
                <a:lnTo>
                  <a:pt x="2109537" y="0"/>
                </a:lnTo>
                <a:cubicBezTo>
                  <a:pt x="3264568" y="2874211"/>
                  <a:pt x="6432884" y="5315284"/>
                  <a:pt x="12192000" y="6866021"/>
                </a:cubicBezTo>
                <a:lnTo>
                  <a:pt x="0" y="6866021"/>
                </a:lnTo>
                <a:close/>
              </a:path>
            </a:pathLst>
          </a:custGeom>
          <a:solidFill>
            <a:srgbClr val="92D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CaixaDeTexto 2">
            <a:extLst>
              <a:ext uri="{FF2B5EF4-FFF2-40B4-BE49-F238E27FC236}">
                <a16:creationId xmlns="" xmlns:a16="http://schemas.microsoft.com/office/drawing/2014/main" id="{2DE822B6-25BF-406C-91C9-397B969B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09939"/>
            <a:ext cx="6074727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198">
              <a:lnSpc>
                <a:spcPct val="85000"/>
              </a:lnSpc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«Получение разрешение на работу 2026-2030 года рудника 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«Южный </a:t>
            </a:r>
            <a:r>
              <a:rPr lang="ru-RU" sz="3200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Инкай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ixaDeTexto 2">
            <a:extLst>
              <a:ext uri="{FF2B5EF4-FFF2-40B4-BE49-F238E27FC236}">
                <a16:creationId xmlns="" xmlns:a16="http://schemas.microsoft.com/office/drawing/2014/main" id="{2DE822B6-25BF-406C-91C9-397B969BB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64904"/>
            <a:ext cx="3275856" cy="26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198">
              <a:lnSpc>
                <a:spcPct val="85000"/>
              </a:lnSpc>
              <a:defRPr/>
            </a:pPr>
            <a:r>
              <a:rPr lang="kk-KZ" sz="3200" b="1" dirty="0" smtClean="0">
                <a:solidFill>
                  <a:srgbClr val="000099"/>
                </a:solidFill>
              </a:rPr>
              <a:t>“Оңтүстік </a:t>
            </a:r>
            <a:r>
              <a:rPr lang="en-US" sz="3200" b="1" dirty="0" smtClean="0">
                <a:solidFill>
                  <a:srgbClr val="000099"/>
                </a:solidFill>
              </a:rPr>
              <a:t>І</a:t>
            </a:r>
            <a:r>
              <a:rPr lang="kk-KZ" sz="3200" b="1" dirty="0" smtClean="0">
                <a:solidFill>
                  <a:srgbClr val="000099"/>
                </a:solidFill>
              </a:rPr>
              <a:t>нкай” кенішінің </a:t>
            </a:r>
            <a:r>
              <a:rPr lang="kk-KZ" sz="3200" b="1" dirty="0" smtClean="0">
                <a:solidFill>
                  <a:srgbClr val="000099"/>
                </a:solidFill>
              </a:rPr>
              <a:t>2026-2030 жылдар аралығында жұмыс істеуіне рұқсат алу</a:t>
            </a:r>
            <a:endParaRPr lang="en-US" sz="3200" b="1" dirty="0">
              <a:solidFill>
                <a:srgbClr val="0000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Дерево, результатов — 52 миллиона: изображения, стоковые фотографии,  картинки без лицензионных платежей | Shutterstock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59" t="7073" r="20589" b="17328"/>
          <a:stretch>
            <a:fillRect/>
          </a:stretch>
        </p:blipFill>
        <p:spPr bwMode="auto">
          <a:xfrm>
            <a:off x="6407696" y="0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выбросам загрязняющих веществ/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2800" dirty="0" smtClean="0"/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Ластаушы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заттардың шығарындылары бойынша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3200" b="1" dirty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tx2">
              <a:lumMod val="20000"/>
              <a:lumOff val="8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400" dirty="0" smtClean="0"/>
                <a:t>"ЮГХК "БК" ЖШС, </a:t>
              </a:r>
              <a:r>
                <a:rPr lang="ru-RU" sz="1400" dirty="0" err="1" smtClean="0"/>
                <a:t>Оңтүстік Инкай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кеніші</a:t>
              </a:r>
              <a:r>
                <a:rPr lang="ru-RU" sz="1400" dirty="0" smtClean="0"/>
                <a:t>, №4 </a:t>
              </a:r>
              <a:r>
                <a:rPr lang="ru-RU" sz="1400" dirty="0" err="1" smtClean="0"/>
                <a:t>учаскесі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үшін әзірленген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заттардың рұқсат етілген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шығарындылары </a:t>
              </a:r>
              <a:r>
                <a:rPr lang="ru-RU" sz="1400" dirty="0" smtClean="0"/>
                <a:t>(НДВ) </a:t>
              </a:r>
              <a:r>
                <a:rPr lang="ru-RU" sz="1400" dirty="0" err="1" smtClean="0"/>
                <a:t>нормативтерінің жобасы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Жобалық шешімдерді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орындау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үшін </a:t>
              </a:r>
              <a:r>
                <a:rPr lang="ru-RU" sz="1400" dirty="0" smtClean="0"/>
                <a:t>15.04.2025 ж. №152-25, "</a:t>
              </a:r>
              <a:r>
                <a:rPr lang="ru-RU" sz="1400" dirty="0" err="1" smtClean="0"/>
                <a:t>Актино-СКБ</a:t>
              </a:r>
              <a:r>
                <a:rPr lang="ru-RU" sz="1400" dirty="0" smtClean="0"/>
                <a:t>" ЖШС </a:t>
              </a:r>
              <a:r>
                <a:rPr lang="ru-RU" sz="1400" dirty="0" err="1" smtClean="0"/>
                <a:t>және </a:t>
              </a:r>
              <a:r>
                <a:rPr lang="ru-RU" sz="1400" dirty="0" smtClean="0"/>
                <a:t>"ЮГХК "БК"ЖШС </a:t>
              </a:r>
              <a:r>
                <a:rPr lang="ru-RU" sz="1400" dirty="0" err="1" smtClean="0"/>
                <a:t>арасындағы шарт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негіз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болып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табылады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Жұмыстың мақсаты Оңтүстік Инкай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кенішінің жұмысы кезінде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рұқсат етілген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 нормативтерінің жобалық шешімдерін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түзету болып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табылады</a:t>
              </a:r>
              <a:r>
                <a:rPr lang="ru-RU" sz="1400" dirty="0" smtClean="0"/>
                <a:t>, №4. </a:t>
              </a:r>
              <a:r>
                <a:rPr lang="ru-RU" sz="1400" dirty="0" err="1" smtClean="0"/>
                <a:t>Ұсынылған құжатта </a:t>
              </a:r>
              <a:r>
                <a:rPr lang="ru-RU" sz="1400" dirty="0" smtClean="0"/>
                <a:t>"ЮГХК "БК" ЖШС </a:t>
              </a:r>
              <a:r>
                <a:rPr lang="ru-RU" sz="1400" dirty="0" err="1" smtClean="0"/>
                <a:t>Оңтүстік Инкай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кеніші</a:t>
              </a:r>
              <a:r>
                <a:rPr lang="ru-RU" sz="1400" dirty="0" smtClean="0"/>
                <a:t> №4 </a:t>
              </a:r>
              <a:r>
                <a:rPr lang="ru-RU" sz="1400" dirty="0" err="1" smtClean="0"/>
                <a:t>шығарындыларымен шығарылатын атмосфералық ауадағы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заттардың шоғырлануын </a:t>
              </a:r>
              <a:r>
                <a:rPr lang="ru-RU" sz="1400" dirty="0" smtClean="0"/>
                <a:t>(</a:t>
              </a:r>
              <a:r>
                <a:rPr lang="ru-RU" sz="1400" dirty="0" err="1" smtClean="0"/>
                <a:t>шашырауын</a:t>
              </a:r>
              <a:r>
                <a:rPr lang="ru-RU" sz="1400" dirty="0" smtClean="0"/>
                <a:t>) </a:t>
              </a:r>
              <a:r>
                <a:rPr lang="ru-RU" sz="1400" dirty="0" err="1" smtClean="0"/>
                <a:t>есептеу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нәтижелері және </a:t>
              </a:r>
              <a:r>
                <a:rPr lang="ru-RU" sz="1400" dirty="0" smtClean="0"/>
                <a:t>2026-2030 ж. ж. </a:t>
              </a:r>
              <a:r>
                <a:rPr lang="ru-RU" sz="1400" dirty="0" err="1" smtClean="0"/>
                <a:t>кезеңіне </a:t>
              </a:r>
              <a:r>
                <a:rPr lang="ru-RU" sz="1400" dirty="0" smtClean="0"/>
                <a:t>"ЮГХК "БК" ЖШС </a:t>
              </a:r>
              <a:r>
                <a:rPr lang="ru-RU" sz="1400" dirty="0" err="1" smtClean="0"/>
                <a:t>көрсетілген объектісі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үшін атмосфераға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шығарындыларының нормативтері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қамтылған</a:t>
              </a:r>
              <a:r>
                <a:rPr lang="ru-RU" sz="1400" dirty="0" smtClean="0"/>
                <a:t>. "Южный </a:t>
              </a:r>
              <a:r>
                <a:rPr lang="ru-RU" sz="1400" dirty="0" err="1" smtClean="0"/>
                <a:t>Инкай</a:t>
              </a:r>
              <a:r>
                <a:rPr lang="ru-RU" sz="1400" dirty="0" smtClean="0"/>
                <a:t>" уран </a:t>
              </a:r>
              <a:r>
                <a:rPr lang="ru-RU" sz="1400" dirty="0" err="1" smtClean="0"/>
                <a:t>кен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өнеркәсіптік өңдеу </a:t>
              </a:r>
              <a:r>
                <a:rPr lang="ru-RU" sz="1400" dirty="0" smtClean="0"/>
                <a:t>" </a:t>
              </a:r>
              <a:r>
                <a:rPr lang="ru-RU" sz="1400" dirty="0" err="1" smtClean="0"/>
                <a:t>жұмыс жобасына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сәйкес </a:t>
              </a:r>
              <a:r>
                <a:rPr lang="ru-RU" sz="1400" dirty="0" smtClean="0"/>
                <a:t>№4 </a:t>
              </a:r>
              <a:r>
                <a:rPr lang="ru-RU" sz="1400" dirty="0" err="1" smtClean="0"/>
                <a:t>учаскеде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бір-бірімен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бірыңғай технологиялық үдеріспен біріктірілген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өнеркәсіптік алаңдар орналасқан</a:t>
              </a:r>
              <a:r>
                <a:rPr lang="ru-RU" sz="1400" dirty="0" smtClean="0"/>
                <a:t>: №1 </a:t>
              </a:r>
              <a:r>
                <a:rPr lang="ru-RU" sz="1400" dirty="0" err="1" smtClean="0"/>
                <a:t>алаң-өндіру кешені</a:t>
              </a:r>
              <a:r>
                <a:rPr lang="ru-RU" sz="1400" dirty="0" smtClean="0"/>
                <a:t>; №2 </a:t>
              </a:r>
              <a:r>
                <a:rPr lang="ru-RU" sz="1400" dirty="0" err="1" smtClean="0"/>
                <a:t>алаң </a:t>
              </a:r>
              <a:r>
                <a:rPr lang="ru-RU" sz="1400" dirty="0" smtClean="0"/>
                <a:t>- (</a:t>
              </a:r>
              <a:r>
                <a:rPr lang="ru-RU" sz="1400" dirty="0" err="1" smtClean="0"/>
                <a:t>Орталық</a:t>
              </a:r>
              <a:r>
                <a:rPr lang="ru-RU" sz="1400" dirty="0" smtClean="0"/>
                <a:t>) ; № 3 </a:t>
              </a:r>
              <a:r>
                <a:rPr lang="ru-RU" sz="1400" dirty="0" err="1" smtClean="0"/>
                <a:t>алаң-вахталық кент</a:t>
              </a:r>
              <a:r>
                <a:rPr lang="ru-RU" sz="1400" dirty="0" smtClean="0"/>
                <a:t>; № 4 СЖР ЖТП; №2 СЖР. </a:t>
              </a:r>
              <a:r>
                <a:rPr lang="ru-RU" sz="1400" dirty="0" err="1" smtClean="0"/>
                <a:t>Оңтүстік Инкай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кеніші</a:t>
              </a:r>
              <a:r>
                <a:rPr lang="ru-RU" sz="1400" dirty="0" smtClean="0"/>
                <a:t> №4 "ЮГХК "БК" ЖШС </a:t>
              </a:r>
              <a:r>
                <a:rPr lang="ru-RU" sz="1400" dirty="0" err="1" smtClean="0"/>
                <a:t>үшін </a:t>
              </a:r>
              <a:r>
                <a:rPr lang="ru-RU" sz="1400" dirty="0" smtClean="0"/>
                <a:t>2026-2030 </a:t>
              </a:r>
              <a:r>
                <a:rPr lang="ru-RU" sz="1400" dirty="0" err="1" smtClean="0"/>
                <a:t>жылдарға арналған </a:t>
              </a:r>
              <a:r>
                <a:rPr lang="ru-RU" sz="1400" dirty="0" smtClean="0"/>
                <a:t>ХДВ </a:t>
              </a:r>
              <a:r>
                <a:rPr lang="ru-RU" sz="1400" dirty="0" err="1" smtClean="0"/>
                <a:t>нормативтерінің жобасын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түзету үшін </a:t>
              </a:r>
              <a:r>
                <a:rPr lang="ru-RU" sz="1400" dirty="0" smtClean="0"/>
                <a:t>"ЮГХК "БК"ЖШС </a:t>
              </a:r>
              <a:r>
                <a:rPr lang="ru-RU" sz="1400" dirty="0" err="1" smtClean="0"/>
                <a:t>объектілерінде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 көздеріне кезектен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тыс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жүргізілген түгендеу нәтижелері негіз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болып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табылады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Түгендеу процесінде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шығарындылардың параметрлері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олардың физикалық сипаттамалары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нақтыланды.</a:t>
              </a:r>
              <a:r>
                <a:rPr lang="ru-RU" sz="1400" dirty="0" smtClean="0"/>
                <a:t> 2026 </a:t>
              </a:r>
              <a:r>
                <a:rPr lang="ru-RU" sz="1400" dirty="0" err="1" smtClean="0"/>
                <a:t>жылға арналған атмосфераға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шығарындыларының жалпы</a:t>
              </a:r>
              <a:r>
                <a:rPr lang="ru-RU" sz="1400" dirty="0" smtClean="0"/>
                <a:t> саны - 108, </a:t>
              </a:r>
              <a:r>
                <a:rPr lang="ru-RU" sz="1400" dirty="0" err="1" smtClean="0"/>
                <a:t>оның ішінде</a:t>
              </a:r>
              <a:r>
                <a:rPr lang="ru-RU" sz="1400" dirty="0" smtClean="0"/>
                <a:t>: </a:t>
              </a:r>
              <a:r>
                <a:rPr lang="ru-RU" sz="1400" dirty="0" err="1" smtClean="0"/>
                <a:t>ұйымдастырылған </a:t>
              </a:r>
              <a:r>
                <a:rPr lang="ru-RU" sz="1400" dirty="0" smtClean="0"/>
                <a:t>– 95, </a:t>
              </a:r>
              <a:r>
                <a:rPr lang="ru-RU" sz="1400" dirty="0" err="1" smtClean="0"/>
                <a:t>ұйымдастырылмаған алаң </a:t>
              </a:r>
              <a:r>
                <a:rPr lang="ru-RU" sz="1400" dirty="0" smtClean="0"/>
                <a:t>– 13. Автокөлік-44 </a:t>
              </a:r>
              <a:r>
                <a:rPr lang="ru-RU" sz="1400" dirty="0" err="1" smtClean="0"/>
                <a:t>бірлік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Түгендеу нәтижелері бойынша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анықталған </a:t>
              </a:r>
              <a:r>
                <a:rPr lang="ru-RU" sz="1400" dirty="0" smtClean="0"/>
                <a:t>2026-2030 </a:t>
              </a:r>
              <a:r>
                <a:rPr lang="ru-RU" sz="1400" dirty="0" err="1" smtClean="0"/>
                <a:t>жылдарға арналған </a:t>
              </a:r>
              <a:r>
                <a:rPr lang="ru-RU" sz="1400" dirty="0" smtClean="0"/>
                <a:t>№4 </a:t>
              </a:r>
              <a:r>
                <a:rPr lang="ru-RU" sz="1400" dirty="0" err="1" smtClean="0"/>
                <a:t>Оңтүстік Инкай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кеніші</a:t>
              </a:r>
              <a:r>
                <a:rPr lang="ru-RU" sz="1400" dirty="0" smtClean="0"/>
                <a:t> "ЮГХК "БК" ЖШС </a:t>
              </a:r>
              <a:r>
                <a:rPr lang="ru-RU" sz="1400" dirty="0" err="1" smtClean="0"/>
                <a:t>көздерінен ластаушы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заттар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шығарындыларының жиынтық </a:t>
              </a:r>
              <a:r>
                <a:rPr lang="ru-RU" sz="1400" dirty="0" smtClean="0"/>
                <a:t>саны 255.152660121 т/</a:t>
              </a:r>
              <a:r>
                <a:rPr lang="ru-RU" sz="1400" dirty="0" err="1" smtClean="0"/>
                <a:t>жыл</a:t>
              </a:r>
              <a:r>
                <a:rPr lang="ru-RU" sz="1400" dirty="0" smtClean="0"/>
                <a:t> (32.5015440512 г/с) </a:t>
              </a:r>
              <a:r>
                <a:rPr lang="ru-RU" sz="1400" dirty="0" err="1" smtClean="0"/>
                <a:t>құрайды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Жақын маңдағы тұрғын аймақта </a:t>
              </a:r>
              <a:r>
                <a:rPr lang="ru-RU" sz="1400" dirty="0" smtClean="0"/>
                <a:t>(</a:t>
              </a:r>
              <a:r>
                <a:rPr lang="ru-RU" sz="1400" dirty="0" err="1" smtClean="0"/>
                <a:t>Тайконыр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кенті</a:t>
              </a:r>
              <a:r>
                <a:rPr lang="ru-RU" sz="1400" dirty="0" smtClean="0"/>
                <a:t>) ЭНК </a:t>
              </a:r>
              <a:r>
                <a:rPr lang="ru-RU" sz="1400" dirty="0" err="1" smtClean="0"/>
                <a:t>асып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кетуі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алынып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тасталды</a:t>
              </a:r>
              <a:r>
                <a:rPr lang="ru-RU" sz="1400" dirty="0" smtClean="0"/>
                <a:t>.</a:t>
              </a:r>
              <a:endParaRPr lang="ru-RU" sz="136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10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образованию отходов/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Қалдықтардың пайда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болуы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chemeClr val="accent2">
              <a:lumMod val="20000"/>
              <a:lumOff val="8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200" dirty="0" smtClean="0"/>
                <a:t>Программа управления отходами рудника «Южный </a:t>
              </a:r>
              <a:r>
                <a:rPr lang="ru-RU" sz="1200" dirty="0" err="1" smtClean="0"/>
                <a:t>Инкай</a:t>
              </a:r>
              <a:r>
                <a:rPr lang="ru-RU" sz="1200" dirty="0" smtClean="0"/>
                <a:t>» ТОО «СП «ЮГХК» разработана во исполнение требований законодательства Республики Казахстан для </a:t>
              </a:r>
              <a:r>
                <a:rPr lang="ru-RU" sz="1200" dirty="0" err="1" smtClean="0"/>
                <a:t>природопользователя</a:t>
              </a:r>
              <a:r>
                <a:rPr lang="ru-RU" sz="1200" dirty="0" smtClean="0"/>
                <a:t> и является неотъемлемой частью экологического разрешения.</a:t>
              </a:r>
            </a:p>
            <a:p>
              <a:r>
                <a:rPr lang="ru-RU" sz="1200" dirty="0" smtClean="0"/>
                <a:t>В целях предотвращения загрязнения компонентов природной среды накопление и удаление отходов производится в соответствии с международными стандартами и действующими нормативами Республики Казахстан, а также с действующей Программой управления отходами.</a:t>
              </a:r>
            </a:p>
            <a:p>
              <a:r>
                <a:rPr lang="ru-RU" sz="1200" dirty="0" smtClean="0"/>
                <a:t>В настоящее время на Центральной площадке рудника Южный </a:t>
              </a:r>
              <a:r>
                <a:rPr lang="ru-RU" sz="1200" dirty="0" err="1" smtClean="0"/>
                <a:t>Инкай</a:t>
              </a:r>
              <a:r>
                <a:rPr lang="ru-RU" sz="1200" dirty="0" smtClean="0"/>
                <a:t> применяется проект НРО, в которой определена необходимость планирования сбора, хранения, переработки, размещения и утилизации отходов, план управления отходами на всех этапах проведения работ. Согласно этим документам производится регулярная инвентаризация, учет и контроль за временным хранением и перемещением всех образующихся видов отходов производства и потребления.</a:t>
              </a:r>
            </a:p>
            <a:p>
              <a:r>
                <a:rPr lang="ru-RU" sz="1200" dirty="0" smtClean="0"/>
                <a:t>Принципы существующей системы управления отходами заключаются в следующем: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200" dirty="0" smtClean="0"/>
                <a:t>определение степени и уровня опасности отходов с целью оптимизации дальнейших способов их удаления;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200" dirty="0" smtClean="0"/>
                <a:t>идентификация образующихся отходов на месте их сбора;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200" dirty="0" smtClean="0"/>
                <a:t>хранение отходов в емкостях (контейнерах, бочках, ящиках) или навалом в соответствии с требуемыми условиями для данного вида отходов. Все емкости для хранения отходов маркируются по степени и уровню опасности отходов;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200" dirty="0" smtClean="0"/>
                <a:t>сбор и временное хранение организуются в специально оборудованных местах (площадках) временного хранения со сроком до 6-ти месяцев;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sz="1200" dirty="0" smtClean="0"/>
                <a:t>ведение первичного учёта движения отходов, периодическая отчетность в уполномоченные органы, осуществление платежей за эмиссии в окружающую среду.</a:t>
              </a:r>
            </a:p>
            <a:p>
              <a:r>
                <a:rPr lang="ru-RU" sz="1200" dirty="0" smtClean="0"/>
                <a:t>В целях оптимизации управления отходами на предприятии организовано заблаговременное заключение договоров со специализированными предприятиями для вывоза и дальнейшего размещения/утилизации отходов производства и </a:t>
              </a:r>
              <a:r>
                <a:rPr lang="ru-RU" sz="1200" dirty="0" smtClean="0"/>
                <a:t>потребления, буровых шламов и низко-радиоактивных отходов.</a:t>
              </a:r>
              <a:endParaRPr lang="ru-RU" sz="1200" dirty="0" smtClean="0"/>
            </a:p>
            <a:p>
              <a:r>
                <a:rPr lang="ru-RU" sz="1200" dirty="0" smtClean="0"/>
                <a:t>При </a:t>
              </a:r>
              <a:r>
                <a:rPr lang="ru-RU" sz="1200" dirty="0" smtClean="0"/>
                <a:t>соблюдении требований Программы, на руднике </a:t>
              </a:r>
              <a:r>
                <a:rPr lang="ru-RU" sz="1200" dirty="0" smtClean="0"/>
                <a:t>«Южный </a:t>
              </a:r>
              <a:r>
                <a:rPr lang="ru-RU" sz="1200" dirty="0" err="1" smtClean="0"/>
                <a:t>Инкай</a:t>
              </a:r>
              <a:r>
                <a:rPr lang="ru-RU" sz="1200" dirty="0" smtClean="0"/>
                <a:t>» </a:t>
              </a:r>
              <a:r>
                <a:rPr lang="ru-RU" sz="1200" dirty="0" smtClean="0"/>
                <a:t>ТОО «СП «ЮГХК», определяется 100% выполнение мероприятий, направленных на снижение влияния образующихся отходов, на состояние окружающей среды, на 2026-2030гг.</a:t>
              </a:r>
              <a:endParaRPr lang="ru-RU" sz="12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11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Раздельный сбор отходов/</a:t>
            </a:r>
            <a:br>
              <a:rPr lang="ru-RU" sz="3200" b="1" dirty="0" smtClean="0">
                <a:solidFill>
                  <a:schemeClr val="tx2"/>
                </a:solidFill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Қалдықтарды бөлек жинау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pic>
        <p:nvPicPr>
          <p:cNvPr id="30722" name="Picture 2" descr="В Лиде совершенствуют раздельный сбор мусо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495925" cy="3457576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На предприятии производится раздельный сбор отходов/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Кәсіпорында қалдықтарды бөлек жинау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жүргізіледі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Roboto Condensed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12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образованию отходов/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Қалдықтардың пайда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болуы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chemeClr val="accent2">
              <a:lumMod val="20000"/>
              <a:lumOff val="8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300" dirty="0" smtClean="0"/>
                <a:t>"ЮГХК "БК "ЖШС" </a:t>
              </a:r>
              <a:r>
                <a:rPr lang="ru-RU" sz="1300" dirty="0" err="1" smtClean="0"/>
                <a:t>Оңтүстік Инкай</a:t>
              </a:r>
              <a:r>
                <a:rPr lang="ru-RU" sz="1300" dirty="0" smtClean="0"/>
                <a:t> " </a:t>
              </a:r>
              <a:r>
                <a:rPr lang="ru-RU" sz="1300" dirty="0" err="1" smtClean="0"/>
                <a:t>кенішінің қалдықтарын басқару бағдарламасы табиғат пайдаланушы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үшін Қазақстан Республикасы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заңнамасының талаптарын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орындау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үшін әзірленген және экологиялық рұқсаттың ажырамас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бөлігі болып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табылады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Табиғи </a:t>
              </a:r>
              <a:r>
                <a:rPr lang="ru-RU" sz="1300" dirty="0" smtClean="0"/>
                <a:t>орта </a:t>
              </a:r>
              <a:r>
                <a:rPr lang="ru-RU" sz="1300" dirty="0" err="1" smtClean="0"/>
                <a:t>компоненттерінің ластануын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болдырмау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мақсатында қалдықтарды жинақтау және жою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Қазақстан Республикасының халықаралық стандарттары</a:t>
              </a:r>
              <a:r>
                <a:rPr lang="ru-RU" sz="1300" dirty="0" smtClean="0"/>
                <a:t> мен </a:t>
              </a:r>
              <a:r>
                <a:rPr lang="ru-RU" sz="1300" dirty="0" err="1" smtClean="0"/>
                <a:t>қолданыстағы нормативтеріне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сондай-ақ қалдықтарды басқарудың қолданыстағы бағдарламасына сәйкес жүргізіледі</a:t>
              </a:r>
              <a:r>
                <a:rPr lang="ru-RU" sz="1300" dirty="0" smtClean="0"/>
                <a:t>.</a:t>
              </a:r>
            </a:p>
            <a:p>
              <a:pPr algn="ctr" fontAlgn="base"/>
              <a:r>
                <a:rPr lang="ru-RU" sz="1300" dirty="0" smtClean="0"/>
                <a:t> </a:t>
              </a:r>
              <a:r>
                <a:rPr lang="ru-RU" sz="1300" dirty="0" err="1" smtClean="0"/>
                <a:t>Қазіргі уақытта Оңтүстік Инкай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кенішінің Орталық алаңында қалдықтарды жинауды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сақтауды, қайта өңдеуді, орналастыруды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және кәдеге жаратуды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жоспарлау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қажеттілігі, жұмыстың барлық кезеңдерінде қалдықтарды басқару жоспары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анықталған </a:t>
              </a:r>
              <a:r>
                <a:rPr lang="ru-RU" sz="1300" dirty="0" smtClean="0"/>
                <a:t>НРО </a:t>
              </a:r>
              <a:r>
                <a:rPr lang="ru-RU" sz="1300" dirty="0" err="1" smtClean="0"/>
                <a:t>жобасы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қолданылады</a:t>
              </a:r>
              <a:r>
                <a:rPr lang="ru-RU" sz="1300" dirty="0" smtClean="0"/>
                <a:t>. </a:t>
              </a:r>
              <a:endParaRPr lang="ru-RU" sz="1300" dirty="0" smtClean="0"/>
            </a:p>
            <a:p>
              <a:pPr algn="ctr" fontAlgn="base"/>
              <a:r>
                <a:rPr lang="ru-RU" sz="1300" dirty="0" smtClean="0"/>
                <a:t>Осы </a:t>
              </a:r>
              <a:r>
                <a:rPr lang="ru-RU" sz="1300" dirty="0" err="1" smtClean="0"/>
                <a:t>құжаттарға сәйкес өндіріс және тұтыну қалдықтарының барлық түзілетін түрлерінің уақытша сақталуын және орнын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ауыстыруын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тұрақты түгендеу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есепке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алу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және бақылау жүргізіледі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Қалдықтарды басқарудың қолданыстағы жүйесінің принциптері</a:t>
              </a:r>
              <a:r>
                <a:rPr lang="ru-RU" sz="1300" dirty="0" smtClean="0"/>
                <a:t>: </a:t>
              </a:r>
              <a:r>
                <a:rPr lang="ru-RU" sz="1300" dirty="0" err="1" smtClean="0"/>
                <a:t>қалдықтарды жоюдың одан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әрі тәсілдерін оңтайландыру мақсатында олардың қауіптілік дәрежесі </a:t>
              </a:r>
              <a:r>
                <a:rPr lang="ru-RU" sz="1300" dirty="0" smtClean="0"/>
                <a:t>мен </a:t>
              </a:r>
              <a:r>
                <a:rPr lang="ru-RU" sz="1300" dirty="0" err="1" smtClean="0"/>
                <a:t>деңгейін анықтау</a:t>
              </a:r>
              <a:r>
                <a:rPr lang="ru-RU" sz="1300" dirty="0" smtClean="0"/>
                <a:t>; </a:t>
              </a:r>
              <a:r>
                <a:rPr lang="ru-RU" sz="1300" dirty="0" err="1" smtClean="0"/>
                <a:t>оларды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жинау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орнында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пайда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болған қалдықтарды сәйкестендіру</a:t>
              </a:r>
              <a:r>
                <a:rPr lang="ru-RU" sz="1300" dirty="0" smtClean="0"/>
                <a:t>; </a:t>
              </a:r>
              <a:r>
                <a:rPr lang="ru-RU" sz="1300" dirty="0" err="1" smtClean="0"/>
                <a:t>қалдықтарды ыдыстарда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контейнерлерде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бөшкелерде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жәшіктерде</a:t>
              </a:r>
              <a:r>
                <a:rPr lang="ru-RU" sz="1300" dirty="0" smtClean="0"/>
                <a:t>) </a:t>
              </a:r>
              <a:r>
                <a:rPr lang="ru-RU" sz="1300" dirty="0" err="1" smtClean="0"/>
                <a:t>немесе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қалдықтардың </a:t>
              </a:r>
              <a:r>
                <a:rPr lang="ru-RU" sz="1300" dirty="0" smtClean="0"/>
                <a:t>осы </a:t>
              </a:r>
              <a:r>
                <a:rPr lang="ru-RU" sz="1300" dirty="0" err="1" smtClean="0"/>
                <a:t>түрі үшін талап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етілетін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шарттарға сәйкес үймеде сақтау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Қалдықтарды сақтауға арналған барлық ыдыстар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қалдықтардың қауіптілік дәрежесі </a:t>
              </a:r>
              <a:r>
                <a:rPr lang="ru-RU" sz="1300" dirty="0" smtClean="0"/>
                <a:t>мен </a:t>
              </a:r>
              <a:r>
                <a:rPr lang="ru-RU" sz="1300" dirty="0" err="1" smtClean="0"/>
                <a:t>деңгейі бойынша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таңбаланады</a:t>
              </a:r>
              <a:r>
                <a:rPr lang="ru-RU" sz="1300" dirty="0" smtClean="0"/>
                <a:t>; </a:t>
              </a:r>
              <a:r>
                <a:rPr lang="ru-RU" sz="1300" dirty="0" err="1" smtClean="0"/>
                <a:t>жинау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және уақытша сақтау </a:t>
              </a:r>
              <a:r>
                <a:rPr lang="ru-RU" sz="1300" dirty="0" smtClean="0"/>
                <a:t>6 </a:t>
              </a:r>
              <a:r>
                <a:rPr lang="ru-RU" sz="1300" dirty="0" err="1" smtClean="0"/>
                <a:t>айға дейінгі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мерзіммен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арнайы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жабдықталған уақытша сақтау орындарында</a:t>
              </a:r>
              <a:r>
                <a:rPr lang="ru-RU" sz="1300" dirty="0" smtClean="0"/>
                <a:t> (</a:t>
              </a:r>
              <a:r>
                <a:rPr lang="ru-RU" sz="1300" dirty="0" err="1" smtClean="0"/>
                <a:t>алаңдарында</a:t>
              </a:r>
              <a:r>
                <a:rPr lang="ru-RU" sz="1300" dirty="0" smtClean="0"/>
                <a:t>) </a:t>
              </a:r>
              <a:r>
                <a:rPr lang="ru-RU" sz="1300" dirty="0" err="1" smtClean="0"/>
                <a:t>ұйымдастырылады</a:t>
              </a:r>
              <a:r>
                <a:rPr lang="ru-RU" sz="1300" dirty="0" smtClean="0"/>
                <a:t>; </a:t>
              </a:r>
              <a:r>
                <a:rPr lang="ru-RU" sz="1300" dirty="0" err="1" smtClean="0"/>
                <a:t>қалдықтар қозғалысының бастапқы есебін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жүргізу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уәкілетті органдарға мерзімді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есептілік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қоршаған ортаға эмиссиялар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үшін төлемдерді жүзеге асыру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Қалдықтарды басқаруды оңтайландыру мақсатында кәсіпорында өндіріс және тұтыну қалдықтарын, бұрғылау шламдарын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және төмен радиоактивті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қалдықтарды шығару және одан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әрі орналастыру/кәдеге жарату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үшін мамандандырылған кәсіпорындармен алдын</a:t>
              </a:r>
              <a:r>
                <a:rPr lang="ru-RU" sz="1300" dirty="0" smtClean="0"/>
                <a:t> ала </a:t>
              </a:r>
              <a:r>
                <a:rPr lang="ru-RU" sz="1300" dirty="0" err="1" smtClean="0"/>
                <a:t>шарттар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жасасу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ұйымдастырылды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Бағдарлама талаптарын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сақтай отырып</a:t>
              </a:r>
              <a:r>
                <a:rPr lang="ru-RU" sz="1300" dirty="0" smtClean="0"/>
                <a:t>, "ЮГХК" БК "ЖШС "</a:t>
              </a:r>
              <a:r>
                <a:rPr lang="ru-RU" sz="1300" dirty="0" err="1" smtClean="0"/>
                <a:t>Оңтүстік Инкай</a:t>
              </a:r>
              <a:r>
                <a:rPr lang="ru-RU" sz="1300" dirty="0" smtClean="0"/>
                <a:t>" </a:t>
              </a:r>
              <a:r>
                <a:rPr lang="ru-RU" sz="1300" dirty="0" err="1" smtClean="0"/>
                <a:t>кенішінде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түзілетін қалдықтардың қоршаған ортаның жай-күйіне әсерін төмендетуге бағытталған іс-шаралардың </a:t>
              </a:r>
              <a:r>
                <a:rPr lang="ru-RU" sz="1300" dirty="0" smtClean="0"/>
                <a:t>2026-2030 </a:t>
              </a:r>
              <a:r>
                <a:rPr lang="ru-RU" sz="1300" dirty="0" err="1" smtClean="0"/>
                <a:t>жылдарға </a:t>
              </a:r>
              <a:r>
                <a:rPr lang="ru-RU" sz="1300" dirty="0" smtClean="0"/>
                <a:t>100% </a:t>
              </a:r>
              <a:r>
                <a:rPr lang="ru-RU" sz="1300" dirty="0" err="1" smtClean="0"/>
                <a:t>орындалуы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айқындалады</a:t>
              </a:r>
              <a:r>
                <a:rPr lang="ru-RU" sz="1300" dirty="0" smtClean="0"/>
                <a:t>.</a:t>
              </a:r>
              <a:endParaRPr lang="ru-RU" sz="13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13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сбросам сточных вод/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Сарқынды суларды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ағызу 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300" dirty="0" smtClean="0"/>
                <a:t>Водоснабжение рудника «Южный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» предусмотрено водой с собственных скважин </a:t>
              </a:r>
              <a:r>
                <a:rPr lang="ru-RU" sz="1300" dirty="0" err="1" smtClean="0"/>
                <a:t>непитьевого</a:t>
              </a:r>
              <a:r>
                <a:rPr lang="ru-RU" sz="1300" dirty="0" smtClean="0"/>
                <a:t> назначения. Общий объем водопотребления на хозяйственно бытовые нужды, составляет </a:t>
              </a:r>
              <a:r>
                <a:rPr lang="ru-RU" sz="1300" b="1" dirty="0" smtClean="0"/>
                <a:t>140638,6 </a:t>
              </a:r>
              <a:r>
                <a:rPr lang="ru-RU" sz="1300" b="1" dirty="0" err="1" smtClean="0"/>
                <a:t>м</a:t>
              </a:r>
              <a:r>
                <a:rPr lang="ru-RU" sz="1300" b="1" baseline="30000" dirty="0" err="1" smtClean="0"/>
                <a:t>З</a:t>
              </a:r>
              <a:r>
                <a:rPr lang="ru-RU" sz="1300" b="1" dirty="0" smtClean="0"/>
                <a:t>/год </a:t>
              </a:r>
              <a:r>
                <a:rPr lang="ru-RU" sz="1300" dirty="0" smtClean="0"/>
                <a:t>(15,123 </a:t>
              </a:r>
              <a:r>
                <a:rPr lang="ru-RU" sz="1300" dirty="0" err="1" smtClean="0"/>
                <a:t>м</a:t>
              </a:r>
              <a:r>
                <a:rPr lang="ru-RU" sz="1300" baseline="30000" dirty="0" err="1" smtClean="0"/>
                <a:t>З</a:t>
              </a:r>
              <a:r>
                <a:rPr lang="ru-RU" sz="1300" dirty="0" smtClean="0"/>
                <a:t>/час, 362,953 </a:t>
              </a:r>
              <a:r>
                <a:rPr lang="ru-RU" sz="1300" dirty="0" err="1" smtClean="0"/>
                <a:t>м</a:t>
              </a:r>
              <a:r>
                <a:rPr lang="ru-RU" sz="1300" baseline="30000" dirty="0" err="1" smtClean="0"/>
                <a:t>З</a:t>
              </a:r>
              <a:r>
                <a:rPr lang="ru-RU" sz="1300" dirty="0" smtClean="0"/>
                <a:t>/сутки)</a:t>
              </a:r>
              <a:r>
                <a:rPr lang="ru-RU" sz="1300" b="1" dirty="0" smtClean="0"/>
                <a:t>. </a:t>
              </a:r>
              <a:r>
                <a:rPr lang="ru-RU" sz="1300" dirty="0" smtClean="0"/>
                <a:t>Подача воды в сеть питьевого водопровода предусматривается от существующей водозаборной скважины. Система внутреннего горячего водоснабжения предусмотрена от существующих котельных установок. Сброс стоков осуществляется самотеком в существующие сети.</a:t>
              </a:r>
            </a:p>
            <a:p>
              <a:pPr algn="ctr"/>
              <a:r>
                <a:rPr lang="ru-RU" sz="1300" dirty="0" smtClean="0"/>
                <a:t>Перечень </a:t>
              </a:r>
              <a:r>
                <a:rPr lang="ru-RU" sz="1300" dirty="0" smtClean="0"/>
                <a:t>нормируемых ингредиентов включает: </a:t>
              </a:r>
              <a:r>
                <a:rPr lang="ru-RU" sz="1300" dirty="0" err="1" smtClean="0"/>
                <a:t>рН</a:t>
              </a:r>
              <a:r>
                <a:rPr lang="ru-RU" sz="1300" dirty="0" smtClean="0"/>
                <a:t>, ПАВ, азот аммонийный, фосфаты, нитраты, ХПК, взвешенные вещества, сульфаты, хлориды, нитриты, БПК, нефтепродукты. Определены нормативы эмиссий допустимых сбросов (НДС) загрязняющих веществ для выпуска </a:t>
              </a:r>
              <a:r>
                <a:rPr lang="ru-RU" sz="1300" dirty="0" err="1" smtClean="0"/>
                <a:t>хозбытовых</a:t>
              </a:r>
              <a:r>
                <a:rPr lang="ru-RU" sz="1300" dirty="0" smtClean="0"/>
                <a:t> вод в пруд-накопитель, являющийся конечным приемником сточных вод. </a:t>
              </a:r>
              <a:endParaRPr lang="ru-RU" sz="1300" dirty="0" smtClean="0"/>
            </a:p>
            <a:p>
              <a:pPr algn="ctr"/>
              <a:r>
                <a:rPr lang="ru-RU" sz="1300" dirty="0" smtClean="0"/>
                <a:t>Объем </a:t>
              </a:r>
              <a:r>
                <a:rPr lang="ru-RU" sz="1300" dirty="0" smtClean="0"/>
                <a:t>водоотведения в пруд-накопитель составляет </a:t>
              </a:r>
              <a:r>
                <a:rPr lang="ru-RU" sz="1300" b="1" dirty="0" smtClean="0"/>
                <a:t>9,29 </a:t>
              </a:r>
              <a:r>
                <a:rPr lang="ru-RU" sz="1300" b="1" dirty="0" err="1" smtClean="0"/>
                <a:t>м</a:t>
              </a:r>
              <a:r>
                <a:rPr lang="ru-RU" sz="1300" b="1" baseline="30000" dirty="0" err="1" smtClean="0"/>
                <a:t>З</a:t>
              </a:r>
              <a:r>
                <a:rPr lang="ru-RU" sz="1300" b="1" dirty="0" smtClean="0"/>
                <a:t>/час, 222,953 </a:t>
              </a:r>
              <a:r>
                <a:rPr lang="ru-RU" sz="1300" b="1" dirty="0" err="1" smtClean="0"/>
                <a:t>м</a:t>
              </a:r>
              <a:r>
                <a:rPr lang="ru-RU" sz="1300" b="1" baseline="30000" dirty="0" err="1" smtClean="0"/>
                <a:t>З</a:t>
              </a:r>
              <a:r>
                <a:rPr lang="ru-RU" sz="1300" b="1" dirty="0" smtClean="0"/>
                <a:t>/сутки  или 90838,65 </a:t>
              </a:r>
              <a:r>
                <a:rPr lang="ru-RU" sz="1300" b="1" dirty="0" err="1" smtClean="0"/>
                <a:t>м</a:t>
              </a:r>
              <a:r>
                <a:rPr lang="ru-RU" sz="1300" b="1" baseline="30000" dirty="0" err="1" smtClean="0"/>
                <a:t>З</a:t>
              </a:r>
              <a:r>
                <a:rPr lang="ru-RU" sz="1300" b="1" dirty="0" smtClean="0"/>
                <a:t>/год.</a:t>
              </a:r>
              <a:endParaRPr lang="ru-RU" sz="1300" dirty="0" smtClean="0"/>
            </a:p>
            <a:p>
              <a:pPr algn="ctr"/>
              <a:r>
                <a:rPr lang="ru-RU" sz="1300" b="1" i="1" dirty="0" smtClean="0"/>
                <a:t>Согласно действующему экологическому разрешению НДС для рудника «Южный </a:t>
              </a:r>
              <a:r>
                <a:rPr lang="ru-RU" sz="1300" b="1" i="1" dirty="0" err="1" smtClean="0"/>
                <a:t>Инкай</a:t>
              </a:r>
              <a:r>
                <a:rPr lang="ru-RU" sz="1300" b="1" i="1" dirty="0" smtClean="0"/>
                <a:t>» установлен 103,617 тонн/год. </a:t>
              </a:r>
              <a:endParaRPr lang="ru-RU" sz="1300" dirty="0" smtClean="0"/>
            </a:p>
            <a:p>
              <a:pPr algn="ctr"/>
              <a:r>
                <a:rPr lang="ru-RU" sz="1300" b="1" i="1" dirty="0" smtClean="0"/>
                <a:t>На период 2026-2030гг. норматив НДС рассчитанный в настоящем проекте составит 102,08 тонн/год.</a:t>
              </a:r>
              <a:endParaRPr lang="ru-RU" sz="1300" dirty="0" smtClean="0"/>
            </a:p>
            <a:p>
              <a:pPr algn="ctr"/>
              <a:r>
                <a:rPr lang="ru-RU" sz="1300" dirty="0" smtClean="0"/>
                <a:t>Расчеты НДС показали, сброс нормативно-очищенных </a:t>
              </a:r>
              <a:r>
                <a:rPr lang="ru-RU" sz="1300" dirty="0" err="1" smtClean="0"/>
                <a:t>хозбытовых</a:t>
              </a:r>
              <a:r>
                <a:rPr lang="ru-RU" sz="1300" dirty="0" smtClean="0"/>
                <a:t> сточных вод в пруд-испаритель осуществляется в пределах допустимых концентраций. Дополнительных очистных сооружений в настоящее время при данном количестве сбросов не требуется. Нормы </a:t>
              </a:r>
              <a:r>
                <a:rPr lang="ru-RU" sz="1300" dirty="0" smtClean="0"/>
                <a:t>НДС </a:t>
              </a:r>
              <a:r>
                <a:rPr lang="ru-RU" sz="1300" dirty="0" smtClean="0"/>
                <a:t>разработаны сроком на пять лет и по истечении этого срока подлежат корректировке с учетом изменившихся условий водохозяйственной деятельности предприятия и экологической ситуации в районе его расположения.</a:t>
              </a:r>
            </a:p>
            <a:p>
              <a:pPr algn="ctr"/>
              <a:r>
                <a:rPr lang="ru-RU" sz="1400" b="1" dirty="0" smtClean="0"/>
                <a:t> </a:t>
              </a:r>
            </a:p>
            <a:p>
              <a:pPr algn="ctr"/>
              <a:r>
                <a:rPr lang="ru-RU" sz="1400" b="1" dirty="0" smtClean="0"/>
                <a:t>Забор воды на полив зеленых насаждений, из пруда накопителя, возможен только при соблюдении нормативов ПДК, загрязняющих веществ.</a:t>
              </a:r>
              <a:endParaRPr lang="ru-RU" sz="1400" b="1" dirty="0"/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14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Блочно-модульные очистные сооружения для очистки сточных в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498527" cy="432048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>Модульная очистка сточных вод/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Ағынды суларды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модульдік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тазарту</a:t>
            </a:r>
            <a:endParaRPr lang="ru-RU" sz="3200" b="1" dirty="0" smtClean="0">
              <a:solidFill>
                <a:schemeClr val="tx2"/>
              </a:solidFill>
              <a:latin typeface="+mj-lt"/>
              <a:ea typeface="+mj-ea"/>
              <a:cs typeface="Roboto Condensed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1556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Очистные сооружения поставляются единым модулем, что упрощает поставку, ремонт и обслуживание. /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  <a:t/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Roboto Condensed"/>
              </a:rPr>
            </a:b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Ағынды суларды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тазарту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қондырғылары жеткізуді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,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жөндеуді және техникалық қызмет көрсетуді жеңілдететін бірыңғай модульмен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 </a:t>
            </a:r>
            <a:r>
              <a:rPr lang="ru-RU" sz="1400" b="1" dirty="0" err="1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қамтамасыз етіледі</a:t>
            </a: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15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сбросам сточных вод/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Сарқынды суларды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ағызу жөніндегі мәліметтер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300" dirty="0" err="1" smtClean="0"/>
                <a:t>"Оңтүстік Инкай</a:t>
              </a:r>
              <a:r>
                <a:rPr lang="ru-RU" sz="1300" dirty="0" smtClean="0"/>
                <a:t>" </a:t>
              </a:r>
              <a:r>
                <a:rPr lang="ru-RU" sz="1300" dirty="0" err="1" smtClean="0"/>
                <a:t>кенішін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сумен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жабдықтау ауызсу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мақсатындағы өз ұңғымаларынан сумен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қамтамасыз етілген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Шаруашылық тұрмыстық қажеттіліктерге </a:t>
              </a:r>
              <a:r>
                <a:rPr lang="ru-RU" sz="1300" dirty="0" smtClean="0"/>
                <a:t>су </a:t>
              </a:r>
              <a:r>
                <a:rPr lang="ru-RU" sz="1300" dirty="0" err="1" smtClean="0"/>
                <a:t>тұтынудың жалпы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көлемі жылына</a:t>
              </a:r>
              <a:r>
                <a:rPr lang="ru-RU" sz="1300" dirty="0" smtClean="0"/>
                <a:t> 140638,6 </a:t>
              </a:r>
              <a:r>
                <a:rPr lang="ru-RU" sz="1300" dirty="0" err="1" smtClean="0"/>
                <a:t>мЗ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құрайды </a:t>
              </a:r>
              <a:r>
                <a:rPr lang="ru-RU" sz="1300" dirty="0" smtClean="0"/>
                <a:t>(15,123 МЗ/</a:t>
              </a:r>
              <a:r>
                <a:rPr lang="ru-RU" sz="1300" dirty="0" err="1" smtClean="0"/>
                <a:t>сағ</a:t>
              </a:r>
              <a:r>
                <a:rPr lang="ru-RU" sz="1300" dirty="0" smtClean="0"/>
                <a:t>, 362,953 </a:t>
              </a:r>
              <a:r>
                <a:rPr lang="ru-RU" sz="1300" dirty="0" err="1" smtClean="0"/>
                <a:t>мЗ</a:t>
              </a:r>
              <a:r>
                <a:rPr lang="ru-RU" sz="1300" dirty="0" smtClean="0"/>
                <a:t> / </a:t>
              </a:r>
              <a:r>
                <a:rPr lang="ru-RU" sz="1300" dirty="0" err="1" smtClean="0"/>
                <a:t>тәулік</a:t>
              </a:r>
              <a:r>
                <a:rPr lang="ru-RU" sz="1300" dirty="0" smtClean="0"/>
                <a:t>). </a:t>
              </a:r>
              <a:endParaRPr lang="ru-RU" sz="1300" dirty="0" smtClean="0"/>
            </a:p>
            <a:p>
              <a:pPr algn="ctr"/>
              <a:r>
                <a:rPr lang="ru-RU" sz="1300" dirty="0" err="1" smtClean="0"/>
                <a:t>Ауыз</a:t>
              </a:r>
              <a:r>
                <a:rPr lang="ru-RU" sz="1300" dirty="0" smtClean="0"/>
                <a:t> </a:t>
              </a:r>
              <a:r>
                <a:rPr lang="ru-RU" sz="1300" dirty="0" smtClean="0"/>
                <a:t>су </a:t>
              </a:r>
              <a:r>
                <a:rPr lang="ru-RU" sz="1300" dirty="0" err="1" smtClean="0"/>
                <a:t>құбыры желісіне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су</a:t>
              </a:r>
              <a:r>
                <a:rPr lang="ru-RU" sz="1300" dirty="0" smtClean="0"/>
                <a:t> беру </a:t>
              </a:r>
              <a:r>
                <a:rPr lang="ru-RU" sz="1300" dirty="0" err="1" smtClean="0"/>
                <a:t>қолданыстағы </a:t>
              </a:r>
              <a:r>
                <a:rPr lang="ru-RU" sz="1300" dirty="0" smtClean="0"/>
                <a:t>су </a:t>
              </a:r>
              <a:r>
                <a:rPr lang="ru-RU" sz="1300" dirty="0" err="1" smtClean="0"/>
                <a:t>алу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ұңғымасынан көзделеді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Ішкі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ыстық сумен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жабдықтау жүйесі қолданыстағы қазандық қондырғыларынан қарастырылған.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Ағынды суларды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ағызу қолданыстағы желілерге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ауырлық күшімен жүзеге асырылады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Нормаланатын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ингредиенттердің тізіміне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мыналар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кіреді</a:t>
              </a:r>
              <a:r>
                <a:rPr lang="ru-RU" sz="1300" dirty="0" smtClean="0"/>
                <a:t>: </a:t>
              </a:r>
              <a:r>
                <a:rPr lang="ru-RU" sz="1300" dirty="0" err="1" smtClean="0"/>
                <a:t>рН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беттік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белсенді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заттар</a:t>
              </a:r>
              <a:r>
                <a:rPr lang="ru-RU" sz="1300" dirty="0" smtClean="0"/>
                <a:t>, аммоний азоты, </a:t>
              </a:r>
              <a:r>
                <a:rPr lang="ru-RU" sz="1300" dirty="0" err="1" smtClean="0"/>
                <a:t>фосфаттар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нитраттар</a:t>
              </a:r>
              <a:r>
                <a:rPr lang="ru-RU" sz="1300" dirty="0" smtClean="0"/>
                <a:t>, ҚКП, </a:t>
              </a:r>
              <a:r>
                <a:rPr lang="ru-RU" sz="1300" dirty="0" err="1" smtClean="0"/>
                <a:t>тоқтатылған заттар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сульфаттар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хлоридтер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нитриттер</a:t>
              </a:r>
              <a:r>
                <a:rPr lang="ru-RU" sz="1300" dirty="0" smtClean="0"/>
                <a:t>, ҚКП, </a:t>
              </a:r>
              <a:r>
                <a:rPr lang="ru-RU" sz="1300" dirty="0" err="1" smtClean="0"/>
                <a:t>мұнай өнімдері</a:t>
              </a:r>
              <a:r>
                <a:rPr lang="ru-RU" sz="1300" dirty="0" err="1" smtClean="0"/>
                <a:t>.</a:t>
              </a:r>
              <a:endParaRPr lang="ru-RU" sz="1300" dirty="0" smtClean="0"/>
            </a:p>
            <a:p>
              <a:pPr algn="ctr"/>
              <a:r>
                <a:rPr lang="ru-RU" sz="1300" dirty="0" smtClean="0"/>
                <a:t> </a:t>
              </a:r>
              <a:r>
                <a:rPr lang="ru-RU" sz="1300" dirty="0" err="1" smtClean="0"/>
                <a:t>Ағынды сулардың соңғы қабылдағышы болып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табылатын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жинақтаушы тоғанға шаруашылық суларды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шығару үшін ластаушы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заттардың рұқсат етілген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төгінділерінің </a:t>
              </a:r>
              <a:r>
                <a:rPr lang="ru-RU" sz="1300" dirty="0" smtClean="0"/>
                <a:t>(ҚҚС) </a:t>
              </a:r>
              <a:r>
                <a:rPr lang="ru-RU" sz="1300" dirty="0" err="1" smtClean="0"/>
                <a:t>эмиссияларының нормативтері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айқындалды</a:t>
              </a:r>
              <a:r>
                <a:rPr lang="ru-RU" sz="1300" dirty="0" smtClean="0"/>
                <a:t>. </a:t>
              </a:r>
              <a:endParaRPr lang="ru-RU" sz="1300" dirty="0" smtClean="0"/>
            </a:p>
            <a:p>
              <a:pPr algn="ctr"/>
              <a:r>
                <a:rPr lang="ru-RU" sz="1300" dirty="0" err="1" smtClean="0"/>
                <a:t>Жинақтаушы </a:t>
              </a:r>
              <a:r>
                <a:rPr lang="ru-RU" sz="1300" dirty="0" err="1" smtClean="0"/>
                <a:t>тоғанға </a:t>
              </a:r>
              <a:r>
                <a:rPr lang="ru-RU" sz="1300" dirty="0" smtClean="0"/>
                <a:t>су </a:t>
              </a:r>
              <a:r>
                <a:rPr lang="ru-RU" sz="1300" dirty="0" err="1" smtClean="0"/>
                <a:t>бұру көлемі сағатына </a:t>
              </a:r>
              <a:r>
                <a:rPr lang="ru-RU" sz="1300" dirty="0" smtClean="0"/>
                <a:t>9,29 </a:t>
              </a:r>
              <a:r>
                <a:rPr lang="ru-RU" sz="1300" dirty="0" err="1" smtClean="0"/>
                <a:t>мЗ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тәулігіне </a:t>
              </a:r>
              <a:r>
                <a:rPr lang="ru-RU" sz="1300" dirty="0" smtClean="0"/>
                <a:t>222,953 </a:t>
              </a:r>
              <a:r>
                <a:rPr lang="ru-RU" sz="1300" dirty="0" err="1" smtClean="0"/>
                <a:t>мЗ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немесе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жылына</a:t>
              </a:r>
              <a:r>
                <a:rPr lang="ru-RU" sz="1300" dirty="0" smtClean="0"/>
                <a:t> 90838,65 </a:t>
              </a:r>
              <a:r>
                <a:rPr lang="ru-RU" sz="1300" dirty="0" err="1" smtClean="0"/>
                <a:t>мЗ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құрайды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Қолданыстағы экологиялық рұқсатқа сәйкес "Оңтүстік Инкай</a:t>
              </a:r>
              <a:r>
                <a:rPr lang="ru-RU" sz="1300" dirty="0" smtClean="0"/>
                <a:t>" </a:t>
              </a:r>
              <a:r>
                <a:rPr lang="ru-RU" sz="1300" dirty="0" err="1" smtClean="0"/>
                <a:t>кеніші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үшін жылына</a:t>
              </a:r>
              <a:r>
                <a:rPr lang="ru-RU" sz="1300" dirty="0" smtClean="0"/>
                <a:t> 103,617 тонна ҚҚС </a:t>
              </a:r>
              <a:r>
                <a:rPr lang="ru-RU" sz="1300" dirty="0" err="1" smtClean="0"/>
                <a:t>белгіленді</a:t>
              </a:r>
              <a:r>
                <a:rPr lang="ru-RU" sz="1300" dirty="0" smtClean="0"/>
                <a:t>. 2026-2030 </a:t>
              </a:r>
              <a:r>
                <a:rPr lang="ru-RU" sz="1300" dirty="0" err="1" smtClean="0"/>
                <a:t>жылдар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кезеңінде </a:t>
              </a:r>
              <a:r>
                <a:rPr lang="ru-RU" sz="1300" dirty="0" smtClean="0"/>
                <a:t>осы </a:t>
              </a:r>
              <a:r>
                <a:rPr lang="ru-RU" sz="1300" dirty="0" err="1" smtClean="0"/>
                <a:t>жобада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есептелген</a:t>
              </a:r>
              <a:r>
                <a:rPr lang="ru-RU" sz="1300" dirty="0" smtClean="0"/>
                <a:t> ҚҚС </a:t>
              </a:r>
              <a:r>
                <a:rPr lang="ru-RU" sz="1300" dirty="0" err="1" smtClean="0"/>
                <a:t>нормативі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жылына</a:t>
              </a:r>
              <a:r>
                <a:rPr lang="ru-RU" sz="1300" dirty="0" smtClean="0"/>
                <a:t> 102,08 </a:t>
              </a:r>
              <a:r>
                <a:rPr lang="ru-RU" sz="1300" dirty="0" err="1" smtClean="0"/>
                <a:t>тоннаны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құрайды</a:t>
              </a:r>
              <a:r>
                <a:rPr lang="ru-RU" sz="1300" dirty="0" smtClean="0"/>
                <a:t>.</a:t>
              </a:r>
            </a:p>
            <a:p>
              <a:pPr algn="ctr"/>
              <a:r>
                <a:rPr lang="ru-RU" sz="1300" dirty="0" smtClean="0"/>
                <a:t> </a:t>
              </a:r>
              <a:r>
                <a:rPr lang="ru-RU" sz="1300" dirty="0" smtClean="0"/>
                <a:t>ҚҚС </a:t>
              </a:r>
              <a:r>
                <a:rPr lang="ru-RU" sz="1300" dirty="0" err="1" smtClean="0"/>
                <a:t>есептеулері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көрсеткендей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нормативтік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тазартылған шаруашылық Ағынды суларды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буландырғыш тоғанға ағызу рұқсат етілген</a:t>
              </a:r>
              <a:r>
                <a:rPr lang="ru-RU" sz="1300" dirty="0" smtClean="0"/>
                <a:t> концентрация </a:t>
              </a:r>
              <a:r>
                <a:rPr lang="ru-RU" sz="1300" dirty="0" err="1" smtClean="0"/>
                <a:t>шегінде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жүзеге асырылады</a:t>
              </a:r>
              <a:r>
                <a:rPr lang="ru-RU" sz="1300" dirty="0" smtClean="0"/>
                <a:t>. </a:t>
              </a:r>
              <a:endParaRPr lang="ru-RU" sz="1300" dirty="0" smtClean="0"/>
            </a:p>
            <a:p>
              <a:pPr algn="ctr"/>
              <a:r>
                <a:rPr lang="ru-RU" sz="1300" dirty="0" err="1" smtClean="0"/>
                <a:t>Қазіргі </a:t>
              </a:r>
              <a:r>
                <a:rPr lang="ru-RU" sz="1300" dirty="0" err="1" smtClean="0"/>
                <a:t>уақытта төгінділердің </a:t>
              </a:r>
              <a:r>
                <a:rPr lang="ru-RU" sz="1300" dirty="0" smtClean="0"/>
                <a:t>осы </a:t>
              </a:r>
              <a:r>
                <a:rPr lang="ru-RU" sz="1300" dirty="0" err="1" smtClean="0"/>
                <a:t>санымен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қосымша тазарту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құрылыстары талап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етілмейді</a:t>
              </a:r>
              <a:r>
                <a:rPr lang="ru-RU" sz="1300" dirty="0" smtClean="0"/>
                <a:t>. ҚҚС </a:t>
              </a:r>
              <a:r>
                <a:rPr lang="ru-RU" sz="1300" dirty="0" err="1" smtClean="0"/>
                <a:t>нормалары</a:t>
              </a:r>
              <a:r>
                <a:rPr lang="ru-RU" sz="1300" dirty="0" smtClean="0"/>
                <a:t> бес </a:t>
              </a:r>
              <a:r>
                <a:rPr lang="ru-RU" sz="1300" dirty="0" err="1" smtClean="0"/>
                <a:t>жыл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мерзімге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әзірленді және </a:t>
              </a:r>
              <a:r>
                <a:rPr lang="ru-RU" sz="1300" dirty="0" smtClean="0"/>
                <a:t>осы </a:t>
              </a:r>
              <a:r>
                <a:rPr lang="ru-RU" sz="1300" dirty="0" err="1" smtClean="0"/>
                <a:t>мерзім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өткеннен кейін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кәсіпорынның </a:t>
              </a:r>
              <a:r>
                <a:rPr lang="ru-RU" sz="1300" dirty="0" smtClean="0"/>
                <a:t>су </a:t>
              </a:r>
              <a:r>
                <a:rPr lang="ru-RU" sz="1300" dirty="0" err="1" smtClean="0"/>
                <a:t>шаруашылығы қызметінің өзгерген жағдайларын және оның орналасқан ауданындағы экологиялық жағдайды ескере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отырып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түзетуге жатады</a:t>
              </a:r>
              <a:r>
                <a:rPr lang="ru-RU" sz="1300" dirty="0" smtClean="0"/>
                <a:t>.   </a:t>
              </a:r>
              <a:endParaRPr lang="ru-RU" sz="1300" dirty="0" smtClean="0"/>
            </a:p>
            <a:p>
              <a:pPr algn="ctr"/>
              <a:endParaRPr lang="ru-RU" sz="1300" dirty="0" smtClean="0"/>
            </a:p>
            <a:p>
              <a:pPr algn="ctr"/>
              <a:r>
                <a:rPr lang="ru-RU" sz="1300" b="1" dirty="0" err="1" smtClean="0"/>
                <a:t>Жасыл</a:t>
              </a:r>
              <a:r>
                <a:rPr lang="ru-RU" sz="1300" b="1" dirty="0" smtClean="0"/>
                <a:t> </a:t>
              </a:r>
              <a:r>
                <a:rPr lang="ru-RU" sz="1300" b="1" dirty="0" err="1" smtClean="0"/>
                <a:t>екпелерді</a:t>
              </a:r>
              <a:r>
                <a:rPr lang="ru-RU" sz="1300" b="1" dirty="0" smtClean="0"/>
                <a:t> </a:t>
              </a:r>
              <a:r>
                <a:rPr lang="ru-RU" sz="1300" b="1" dirty="0" err="1" smtClean="0"/>
                <a:t>суаруға, жинақтаушы тоғаннан </a:t>
              </a:r>
              <a:r>
                <a:rPr lang="ru-RU" sz="1300" b="1" dirty="0" smtClean="0"/>
                <a:t>су </a:t>
              </a:r>
              <a:r>
                <a:rPr lang="ru-RU" sz="1300" b="1" dirty="0" err="1" smtClean="0"/>
                <a:t>алу</a:t>
              </a:r>
              <a:r>
                <a:rPr lang="ru-RU" sz="1300" b="1" dirty="0" smtClean="0"/>
                <a:t> ШРК, </a:t>
              </a:r>
              <a:r>
                <a:rPr lang="ru-RU" sz="1300" b="1" dirty="0" err="1" smtClean="0"/>
                <a:t>ластаушы</a:t>
              </a:r>
              <a:r>
                <a:rPr lang="ru-RU" sz="1300" b="1" dirty="0" smtClean="0"/>
                <a:t> </a:t>
              </a:r>
              <a:r>
                <a:rPr lang="ru-RU" sz="1300" b="1" dirty="0" err="1" smtClean="0"/>
                <a:t>заттар</a:t>
              </a:r>
              <a:r>
                <a:rPr lang="ru-RU" sz="1300" b="1" dirty="0" smtClean="0"/>
                <a:t> </a:t>
              </a:r>
              <a:r>
                <a:rPr lang="ru-RU" sz="1300" b="1" dirty="0" err="1" smtClean="0"/>
                <a:t>нормативтері</a:t>
              </a:r>
              <a:r>
                <a:rPr lang="ru-RU" sz="1300" b="1" dirty="0" smtClean="0"/>
                <a:t> </a:t>
              </a:r>
              <a:r>
                <a:rPr lang="ru-RU" sz="1300" b="1" dirty="0" err="1" smtClean="0"/>
                <a:t>сақталған жағдайда ғана мүмкін болады</a:t>
              </a:r>
              <a:r>
                <a:rPr lang="ru-RU" sz="1300" b="1" dirty="0" smtClean="0"/>
                <a:t>.</a:t>
              </a:r>
              <a:endParaRPr lang="ru-RU" sz="1300" b="1" dirty="0"/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16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Природоохранные мероприятия/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Табиғатты қорғау шаралары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600" b="1" dirty="0" smtClean="0">
                  <a:solidFill>
                    <a:srgbClr val="000099"/>
                  </a:solidFill>
                </a:rPr>
                <a:t>Обязательными мероприятиями являются:</a:t>
              </a:r>
            </a:p>
            <a:p>
              <a:pPr algn="ctr"/>
              <a:r>
                <a:rPr lang="ru-RU" sz="1600" dirty="0" smtClean="0"/>
                <a:t>Проведение плановых ремонтных работ технологического оборудования</a:t>
              </a:r>
            </a:p>
            <a:p>
              <a:pPr algn="ctr"/>
              <a:r>
                <a:rPr lang="ru-RU" sz="1600" dirty="0" smtClean="0"/>
                <a:t>Проведение производственного экологического контроля (мониторинг атмосферного воздуха) (промышленные и СЗЗ)</a:t>
              </a:r>
            </a:p>
            <a:p>
              <a:pPr algn="ctr"/>
              <a:r>
                <a:rPr lang="ru-RU" sz="1600" dirty="0" smtClean="0"/>
                <a:t>Проведение работ по обеспечению контроля за качеством сбрасываемых сточных вод</a:t>
              </a:r>
            </a:p>
            <a:p>
              <a:pPr algn="ctr"/>
              <a:r>
                <a:rPr lang="ru-RU" sz="1600" dirty="0" smtClean="0"/>
                <a:t>Проведение работ по предотвращению загрязнения территории</a:t>
              </a:r>
            </a:p>
            <a:p>
              <a:pPr algn="ctr"/>
              <a:r>
                <a:rPr lang="ru-RU" sz="1600" dirty="0" smtClean="0"/>
                <a:t>Проведение рекультивации земель в следствии аварийных ситуаций</a:t>
              </a:r>
            </a:p>
            <a:p>
              <a:pPr algn="ctr"/>
              <a:r>
                <a:rPr lang="ru-RU" sz="1600" dirty="0" smtClean="0"/>
                <a:t>Проведение производственного экологического контроля (мониторинг водных объектов)</a:t>
              </a:r>
            </a:p>
            <a:p>
              <a:pPr algn="ctr"/>
              <a:r>
                <a:rPr lang="ru-RU" sz="1600" dirty="0" smtClean="0"/>
                <a:t>Радиологические и химические анализы проб подземных вод из наблюдательных скважин</a:t>
              </a:r>
            </a:p>
            <a:p>
              <a:pPr algn="ctr"/>
              <a:r>
                <a:rPr lang="ru-RU" sz="1600" dirty="0" smtClean="0"/>
                <a:t>Проведение работ по </a:t>
              </a:r>
              <a:r>
                <a:rPr lang="ru-RU" sz="1600" dirty="0" err="1" smtClean="0"/>
                <a:t>озелению</a:t>
              </a:r>
              <a:r>
                <a:rPr lang="ru-RU" sz="1600" dirty="0" smtClean="0"/>
                <a:t> территории</a:t>
              </a:r>
            </a:p>
            <a:p>
              <a:pPr algn="ctr"/>
              <a:r>
                <a:rPr lang="ru-RU" sz="1600" dirty="0" smtClean="0"/>
                <a:t>Проведение работ по раздельному сбору  и передачи отходов для утилизации и/или вторичного использования на договорной основе</a:t>
              </a:r>
            </a:p>
            <a:p>
              <a:pPr algn="ctr"/>
              <a:r>
                <a:rPr lang="ru-RU" sz="1600" dirty="0" smtClean="0"/>
                <a:t>Проведение работ по </a:t>
              </a:r>
              <a:r>
                <a:rPr lang="ru-RU" sz="1600" dirty="0" err="1" smtClean="0"/>
                <a:t>гамма-съемке</a:t>
              </a:r>
              <a:r>
                <a:rPr lang="ru-RU" sz="1600" dirty="0" smtClean="0"/>
                <a:t> с целью выявления радиоактивного загрязнения объектов, дезактивации и ликвидации</a:t>
              </a:r>
            </a:p>
            <a:p>
              <a:pPr algn="ctr"/>
              <a:r>
                <a:rPr lang="ru-RU" sz="1600" dirty="0" smtClean="0"/>
                <a:t>Проведение работ по сохранению </a:t>
              </a:r>
              <a:r>
                <a:rPr lang="ru-RU" sz="1600" dirty="0" err="1" smtClean="0"/>
                <a:t>биоразнообразия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Проведение инвентаризации источников выбросов парниковых газов</a:t>
              </a:r>
              <a:endParaRPr lang="ru-RU" sz="16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17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Природоохранные мероприятия/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Табиғатты қорғау шаралары</a:t>
            </a:r>
            <a:endParaRPr lang="ru-RU" sz="3200" b="1" dirty="0" smtClean="0">
              <a:solidFill>
                <a:schemeClr val="tx2"/>
              </a:solidFill>
              <a:cs typeface="Roboto Condense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5082976"/>
            <a:chOff x="788310" y="3625473"/>
            <a:chExt cx="3172030" cy="1489593"/>
          </a:xfrm>
          <a:solidFill>
            <a:srgbClr val="FFFFCC">
              <a:alpha val="52941"/>
            </a:srgb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600" dirty="0" err="1" smtClean="0"/>
                <a:t>Міндетті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іс-шаралар</a:t>
              </a:r>
              <a:r>
                <a:rPr lang="ru-RU" sz="1600" dirty="0" smtClean="0"/>
                <a:t>: </a:t>
              </a:r>
            </a:p>
            <a:p>
              <a:pPr algn="ctr"/>
              <a:r>
                <a:rPr lang="ru-RU" sz="1600" dirty="0" err="1" smtClean="0"/>
                <a:t>Технологиялық жабдықтарды жоспарлы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жөндеу жұмыстарын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Өндірістік экологиялық бақылауды жүргізу (атмосфералық ауаның мониторингі</a:t>
              </a:r>
              <a:r>
                <a:rPr lang="ru-RU" sz="1600" dirty="0" smtClean="0"/>
                <a:t>) </a:t>
              </a:r>
              <a:r>
                <a:rPr lang="ru-RU" sz="1600" dirty="0" err="1" smtClean="0"/>
                <a:t>(Өнеркәсіптік және </a:t>
              </a:r>
              <a:r>
                <a:rPr lang="ru-RU" sz="1600" dirty="0" smtClean="0"/>
                <a:t>СҚА)</a:t>
              </a:r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Ағызылатын сарқынды сулардың сапасын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бақылауды қамтамасыз ету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жөніндегі жұмыстарды 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Аумақтың ластануын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болдырмау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бойынша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жұмыстар 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Авариялық жағдайлар салдарынан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жерді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рекультивациялауды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Өндірістік экологиялық бақылау жүргізу </a:t>
              </a:r>
              <a:r>
                <a:rPr lang="ru-RU" sz="1600" dirty="0" smtClean="0"/>
                <a:t>(су </a:t>
              </a:r>
              <a:r>
                <a:rPr lang="ru-RU" sz="1600" dirty="0" err="1" smtClean="0"/>
                <a:t>объектілерінің мониторингі</a:t>
              </a:r>
              <a:r>
                <a:rPr lang="ru-RU" sz="1600" dirty="0" smtClean="0"/>
                <a:t>)</a:t>
              </a:r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Бақылау ұңғымаларынан жер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асты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суларының сынамаларын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радиологиялық және химиялық талдау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Аумақты көгалдандыру жұмыстарын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Шарттық негізде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кәдеге жарату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және </a:t>
              </a:r>
              <a:r>
                <a:rPr lang="ru-RU" sz="1600" dirty="0" smtClean="0"/>
                <a:t>/ </a:t>
              </a:r>
              <a:r>
                <a:rPr lang="ru-RU" sz="1600" dirty="0" err="1" smtClean="0"/>
                <a:t>немесе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қайталама пайдалану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үшін қалдықтарды бөлек жинау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және </a:t>
              </a:r>
              <a:r>
                <a:rPr lang="ru-RU" sz="1600" dirty="0" smtClean="0"/>
                <a:t>беру </a:t>
              </a:r>
              <a:r>
                <a:rPr lang="ru-RU" sz="1600" dirty="0" err="1" smtClean="0"/>
                <a:t>жөніндегі жұмыстарды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Объектілердің радиоактивті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ластануын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анықтау, залалсыздандыру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және жою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мақсатында гамма-түсіру жұмыстарын жүргізу</a:t>
              </a:r>
              <a:r>
                <a:rPr lang="ru-RU" sz="1600" dirty="0" smtClean="0"/>
                <a:t> </a:t>
              </a:r>
            </a:p>
            <a:p>
              <a:pPr algn="ctr"/>
              <a:r>
                <a:rPr lang="ru-RU" sz="1600" dirty="0" err="1" smtClean="0"/>
                <a:t>Биоалуантүрлілікті сақтау бойынша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жұмыстар жүргізу</a:t>
              </a:r>
              <a:endParaRPr lang="ru-RU" sz="1600" dirty="0" smtClean="0"/>
            </a:p>
            <a:p>
              <a:pPr algn="ctr"/>
              <a:r>
                <a:rPr lang="ru-RU" sz="1600" dirty="0" smtClean="0"/>
                <a:t> </a:t>
              </a:r>
              <a:r>
                <a:rPr lang="ru-RU" sz="1600" dirty="0" err="1" smtClean="0"/>
                <a:t>Парниктік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газдар</a:t>
              </a:r>
              <a:r>
                <a:rPr lang="ru-RU" sz="1600" dirty="0" smtClean="0"/>
                <a:t> </a:t>
              </a:r>
              <a:r>
                <a:rPr lang="ru-RU" sz="1600" dirty="0" err="1" smtClean="0"/>
                <a:t>шығарындыларының көздеріне түгендеу жүргізу</a:t>
              </a:r>
              <a:endParaRPr lang="ru-RU" sz="16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18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539552" y="3429000"/>
            <a:ext cx="8346181" cy="2376264"/>
          </a:xfrm>
          <a:prstGeom prst="rect">
            <a:avLst/>
          </a:prstGeom>
          <a:solidFill>
            <a:schemeClr val="accent6">
              <a:lumMod val="40000"/>
              <a:lumOff val="60000"/>
              <a:alpha val="53000"/>
            </a:schemeClr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16510" rIns="24765" bIns="16510" numCol="1" spcCol="1270" anchor="ctr" anchorCtr="0"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6" name="Скругленный прямоугольник 4"/>
          <p:cNvSpPr/>
          <p:nvPr/>
        </p:nvSpPr>
        <p:spPr>
          <a:xfrm>
            <a:off x="539553" y="1631744"/>
            <a:ext cx="8346181" cy="1941272"/>
          </a:xfrm>
          <a:prstGeom prst="rect">
            <a:avLst/>
          </a:prstGeom>
          <a:solidFill>
            <a:schemeClr val="accent3">
              <a:lumMod val="40000"/>
              <a:lumOff val="60000"/>
              <a:alpha val="53000"/>
            </a:schemeClr>
          </a:solidFill>
          <a:ln w="38100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" tIns="16510" rIns="24765" bIns="16510" numCol="1" spcCol="1270" anchor="ctr" anchorCtr="0">
            <a:noAutofit/>
          </a:bodyPr>
          <a:lstStyle/>
          <a:p>
            <a:pPr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99"/>
                </a:solidFill>
              </a:rPr>
              <a:t>Заключение/Қорытынды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Нормативы, установленные по руднику </a:t>
            </a:r>
            <a:r>
              <a:rPr lang="ru-RU" dirty="0" smtClean="0"/>
              <a:t>«Южный </a:t>
            </a:r>
            <a:r>
              <a:rPr lang="ru-RU" dirty="0" err="1" smtClean="0"/>
              <a:t>Инкай</a:t>
            </a:r>
            <a:r>
              <a:rPr lang="ru-RU" dirty="0" smtClean="0"/>
              <a:t>», </a:t>
            </a:r>
            <a:r>
              <a:rPr lang="ru-RU" dirty="0" smtClean="0"/>
              <a:t>разработаны с учетом действующих, в Республике Казахстан, норм и правил, направленные на максимальное сохранение окружающей среды. При соблюдении установленных нормативов и принятых природоохранных мероприятий, минимизируется возникновение аварийных ситуаций и максимально снизится воздействие на окружающую среду флору и фауну. </a:t>
            </a:r>
          </a:p>
          <a:p>
            <a:r>
              <a:rPr lang="ru-RU" dirty="0" err="1" smtClean="0"/>
              <a:t>"</a:t>
            </a:r>
            <a:r>
              <a:rPr lang="ru-RU" dirty="0" err="1" smtClean="0"/>
              <a:t>Оңтүстік Инкай</a:t>
            </a:r>
            <a:r>
              <a:rPr lang="ru-RU" dirty="0" smtClean="0"/>
              <a:t>" </a:t>
            </a:r>
            <a:r>
              <a:rPr lang="ru-RU" dirty="0" err="1" smtClean="0"/>
              <a:t>кеніші</a:t>
            </a:r>
            <a:r>
              <a:rPr lang="ru-RU" dirty="0" smtClean="0"/>
              <a:t> </a:t>
            </a:r>
            <a:r>
              <a:rPr lang="ru-RU" dirty="0" err="1" smtClean="0"/>
              <a:t>бойынша</a:t>
            </a:r>
            <a:r>
              <a:rPr lang="ru-RU" dirty="0" smtClean="0"/>
              <a:t> </a:t>
            </a:r>
            <a:r>
              <a:rPr lang="ru-RU" dirty="0" err="1" smtClean="0"/>
              <a:t>белгіленген</a:t>
            </a:r>
            <a:r>
              <a:rPr lang="ru-RU" dirty="0" smtClean="0"/>
              <a:t> </a:t>
            </a:r>
            <a:r>
              <a:rPr lang="ru-RU" dirty="0" err="1" smtClean="0"/>
              <a:t>нормативтер</a:t>
            </a:r>
            <a:r>
              <a:rPr lang="ru-RU" dirty="0" smtClean="0"/>
              <a:t> </a:t>
            </a:r>
            <a:r>
              <a:rPr lang="ru-RU" dirty="0" err="1" smtClean="0"/>
              <a:t>қоршаған ортаны</a:t>
            </a:r>
            <a:r>
              <a:rPr lang="ru-RU" dirty="0" smtClean="0"/>
              <a:t> </a:t>
            </a:r>
            <a:r>
              <a:rPr lang="ru-RU" dirty="0" err="1" smtClean="0"/>
              <a:t>барынша</a:t>
            </a:r>
            <a:r>
              <a:rPr lang="ru-RU" dirty="0" smtClean="0"/>
              <a:t> </a:t>
            </a:r>
            <a:r>
              <a:rPr lang="ru-RU" dirty="0" err="1" smtClean="0"/>
              <a:t>сақтауға бағытталған Қазақстан Республикасындағы қолданыстағы нормалар</a:t>
            </a:r>
            <a:r>
              <a:rPr lang="ru-RU" dirty="0" smtClean="0"/>
              <a:t> мен </a:t>
            </a:r>
            <a:r>
              <a:rPr lang="ru-RU" dirty="0" err="1" smtClean="0"/>
              <a:t>ережелерді</a:t>
            </a:r>
            <a:r>
              <a:rPr lang="ru-RU" dirty="0" smtClean="0"/>
              <a:t> </a:t>
            </a:r>
            <a:r>
              <a:rPr lang="ru-RU" dirty="0" err="1" smtClean="0"/>
              <a:t>ескере</a:t>
            </a:r>
            <a:r>
              <a:rPr lang="ru-RU" dirty="0" smtClean="0"/>
              <a:t> </a:t>
            </a:r>
            <a:r>
              <a:rPr lang="ru-RU" dirty="0" err="1" smtClean="0"/>
              <a:t>отырып</a:t>
            </a:r>
            <a:r>
              <a:rPr lang="ru-RU" dirty="0" smtClean="0"/>
              <a:t> </a:t>
            </a:r>
            <a:r>
              <a:rPr lang="ru-RU" dirty="0" err="1" smtClean="0"/>
              <a:t>әзірленді</a:t>
            </a:r>
            <a:r>
              <a:rPr lang="ru-RU" dirty="0" smtClean="0"/>
              <a:t>. </a:t>
            </a:r>
            <a:r>
              <a:rPr lang="ru-RU" dirty="0" err="1" smtClean="0"/>
              <a:t>Белгіленген</a:t>
            </a:r>
            <a:r>
              <a:rPr lang="ru-RU" dirty="0" smtClean="0"/>
              <a:t> </a:t>
            </a:r>
            <a:r>
              <a:rPr lang="ru-RU" dirty="0" err="1" smtClean="0"/>
              <a:t>нормативтер</a:t>
            </a:r>
            <a:r>
              <a:rPr lang="ru-RU" dirty="0" smtClean="0"/>
              <a:t> мен </a:t>
            </a:r>
            <a:r>
              <a:rPr lang="ru-RU" dirty="0" err="1" smtClean="0"/>
              <a:t>қабылданған табиғатты қорғау іс-шараларын</a:t>
            </a:r>
            <a:r>
              <a:rPr lang="ru-RU" dirty="0" smtClean="0"/>
              <a:t> </a:t>
            </a:r>
            <a:r>
              <a:rPr lang="ru-RU" dirty="0" err="1" smtClean="0"/>
              <a:t>сақтай отырып</a:t>
            </a:r>
            <a:r>
              <a:rPr lang="ru-RU" dirty="0" smtClean="0"/>
              <a:t>, </a:t>
            </a:r>
            <a:r>
              <a:rPr lang="ru-RU" dirty="0" err="1" smtClean="0"/>
              <a:t>авариялық жағдайлардың туындауы</a:t>
            </a:r>
            <a:r>
              <a:rPr lang="ru-RU" dirty="0" smtClean="0"/>
              <a:t> </a:t>
            </a:r>
            <a:r>
              <a:rPr lang="ru-RU" dirty="0" err="1" smtClean="0"/>
              <a:t>барынша</a:t>
            </a:r>
            <a:r>
              <a:rPr lang="ru-RU" dirty="0" smtClean="0"/>
              <a:t> </a:t>
            </a:r>
            <a:r>
              <a:rPr lang="ru-RU" dirty="0" err="1" smtClean="0"/>
              <a:t>азайтылады</a:t>
            </a:r>
            <a:r>
              <a:rPr lang="ru-RU" dirty="0" smtClean="0"/>
              <a:t> </a:t>
            </a:r>
            <a:r>
              <a:rPr lang="ru-RU" dirty="0" err="1" smtClean="0"/>
              <a:t>және қоршаған ортаға </a:t>
            </a:r>
            <a:r>
              <a:rPr lang="ru-RU" dirty="0" smtClean="0"/>
              <a:t>флора мен </a:t>
            </a:r>
            <a:r>
              <a:rPr lang="ru-RU" dirty="0" err="1" smtClean="0"/>
              <a:t>фаунаға әсері барынша</a:t>
            </a:r>
            <a:r>
              <a:rPr lang="ru-RU" dirty="0" smtClean="0"/>
              <a:t> </a:t>
            </a:r>
            <a:r>
              <a:rPr lang="ru-RU" dirty="0" err="1" smtClean="0"/>
              <a:t>азаяды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19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  <a:solidFill>
            <a:srgbClr val="FFC000">
              <a:alpha val="50000"/>
            </a:srgbClr>
          </a:solidFill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Слушания проводятся к Проектам нормативов допустимых выбросов, нормативов допустимых сбросов, программы управления отходами рудника </a:t>
            </a:r>
            <a:r>
              <a:rPr lang="ru-RU" dirty="0" smtClean="0"/>
              <a:t>«Южный </a:t>
            </a:r>
            <a:r>
              <a:rPr lang="ru-RU" dirty="0" err="1" smtClean="0"/>
              <a:t>Инкай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Инициатор: ТОО СП «ЮГХК»</a:t>
            </a:r>
          </a:p>
          <a:p>
            <a:r>
              <a:rPr lang="ru-RU" dirty="0" smtClean="0"/>
              <a:t>Разработчик: ТОО «</a:t>
            </a:r>
            <a:r>
              <a:rPr lang="ru-RU" dirty="0" err="1" smtClean="0"/>
              <a:t>Актино-СКБ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В административном отношении действующий рудник </a:t>
            </a:r>
            <a:r>
              <a:rPr lang="ru-RU" dirty="0" smtClean="0"/>
              <a:t>«Южный </a:t>
            </a:r>
            <a:r>
              <a:rPr lang="ru-RU" dirty="0" err="1" smtClean="0"/>
              <a:t>Инкай</a:t>
            </a:r>
            <a:r>
              <a:rPr lang="ru-RU" dirty="0" smtClean="0"/>
              <a:t>» </a:t>
            </a:r>
            <a:r>
              <a:rPr lang="ru-RU" dirty="0" smtClean="0"/>
              <a:t>ТОО «СП «ЮГКХ» расположен в сельском округе Жуантобе </a:t>
            </a:r>
            <a:r>
              <a:rPr lang="ru-RU" dirty="0" err="1" smtClean="0"/>
              <a:t>Сузакского</a:t>
            </a:r>
            <a:r>
              <a:rPr lang="ru-RU" dirty="0" smtClean="0"/>
              <a:t> района Туркестанской области, в </a:t>
            </a:r>
            <a:r>
              <a:rPr lang="ru-RU" dirty="0" smtClean="0"/>
              <a:t>5 </a:t>
            </a:r>
            <a:r>
              <a:rPr lang="ru-RU" dirty="0" smtClean="0"/>
              <a:t>км от поселка </a:t>
            </a:r>
            <a:r>
              <a:rPr lang="ru-RU" dirty="0" err="1" smtClean="0"/>
              <a:t>Тайконыр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На руднике согласно графику производится радиационный контроль, по результатам которого видно, что нет превышения фоновых значений и свидетельствует о благополучной обстановке.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Месторождение отрабатывается методом подземного скважинного выщелачивания (ПСВ).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Отработка балансовых запасов урана  месторождения планируется до 2030 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88024" y="1556792"/>
            <a:ext cx="3970784" cy="4525963"/>
          </a:xfrm>
          <a:prstGeom prst="rect">
            <a:avLst/>
          </a:prstGeom>
          <a:solidFill>
            <a:srgbClr val="00B0F0">
              <a:alpha val="52000"/>
            </a:srgb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Тыңдаулар жол</a:t>
            </a:r>
            <a:r>
              <a:rPr lang="ru-RU" sz="3200" dirty="0" smtClean="0"/>
              <a:t> </a:t>
            </a:r>
            <a:r>
              <a:rPr lang="ru-RU" sz="3200" dirty="0" err="1" smtClean="0"/>
              <a:t>берілетін</a:t>
            </a:r>
            <a:r>
              <a:rPr lang="ru-RU" sz="3200" dirty="0" smtClean="0"/>
              <a:t> </a:t>
            </a:r>
            <a:r>
              <a:rPr lang="ru-RU" sz="3200" dirty="0" err="1" smtClean="0"/>
              <a:t>шығарындылар нормативтерінің, жол</a:t>
            </a:r>
            <a:r>
              <a:rPr lang="ru-RU" sz="3200" dirty="0" smtClean="0"/>
              <a:t> </a:t>
            </a:r>
            <a:r>
              <a:rPr lang="ru-RU" sz="3200" dirty="0" err="1" smtClean="0"/>
              <a:t>берілетін</a:t>
            </a:r>
            <a:r>
              <a:rPr lang="ru-RU" sz="3200" dirty="0" smtClean="0"/>
              <a:t> </a:t>
            </a:r>
            <a:r>
              <a:rPr lang="ru-RU" sz="3200" dirty="0" err="1" smtClean="0"/>
              <a:t>төгінділер </a:t>
            </a:r>
            <a:r>
              <a:rPr lang="ru-RU" sz="3200" dirty="0" err="1" smtClean="0"/>
              <a:t>нормативтерінің, </a:t>
            </a:r>
            <a:r>
              <a:rPr lang="ru-RU" sz="3200" dirty="0" smtClean="0"/>
              <a:t>"</a:t>
            </a:r>
            <a:r>
              <a:rPr lang="kk-KZ" sz="3200" dirty="0" smtClean="0"/>
              <a:t>Оңтүстік </a:t>
            </a:r>
            <a:r>
              <a:rPr lang="en-US" sz="3200" dirty="0" smtClean="0"/>
              <a:t>І</a:t>
            </a:r>
            <a:r>
              <a:rPr lang="kk-KZ" sz="3200" dirty="0" smtClean="0"/>
              <a:t>нкай</a:t>
            </a:r>
            <a:r>
              <a:rPr lang="ru-RU" sz="3200" dirty="0" err="1" smtClean="0"/>
              <a:t>"кенішінің </a:t>
            </a:r>
            <a:r>
              <a:rPr lang="ru-RU" sz="3200" dirty="0" err="1" smtClean="0"/>
              <a:t>қалдықтарын басқару бағдарламасының жобаларына</a:t>
            </a:r>
            <a:r>
              <a:rPr lang="ru-RU" sz="3200" dirty="0" smtClean="0"/>
              <a:t> </a:t>
            </a:r>
            <a:r>
              <a:rPr lang="ru-RU" sz="3200" dirty="0" err="1" smtClean="0"/>
              <a:t>өткізіледі.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Бастамашысы</a:t>
            </a:r>
            <a:r>
              <a:rPr lang="ru-RU" sz="3200" dirty="0" smtClean="0"/>
              <a:t>: "ЮГХК"БК ЖШС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Әзірлеуші: </a:t>
            </a:r>
            <a:r>
              <a:rPr lang="ru-RU" sz="3200" dirty="0" smtClean="0"/>
              <a:t>"</a:t>
            </a:r>
            <a:r>
              <a:rPr lang="ru-RU" sz="3200" dirty="0" err="1" smtClean="0"/>
              <a:t>Актино-СКБ</a:t>
            </a:r>
            <a:r>
              <a:rPr lang="ru-RU" sz="3200" dirty="0" smtClean="0"/>
              <a:t>" ЖШС.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Әкімшілік тұрғыдан </a:t>
            </a:r>
            <a:r>
              <a:rPr lang="ru-RU" sz="3200" dirty="0" smtClean="0"/>
              <a:t>"</a:t>
            </a:r>
            <a:r>
              <a:rPr lang="kk-KZ" sz="3200" dirty="0" smtClean="0"/>
              <a:t> Оңтүстік </a:t>
            </a:r>
            <a:r>
              <a:rPr lang="en-US" sz="3200" dirty="0" smtClean="0"/>
              <a:t>І</a:t>
            </a:r>
            <a:r>
              <a:rPr lang="kk-KZ" sz="3200" dirty="0" smtClean="0"/>
              <a:t>нкай </a:t>
            </a:r>
            <a:r>
              <a:rPr lang="ru-RU" sz="3200" dirty="0" smtClean="0"/>
              <a:t>" </a:t>
            </a:r>
            <a:r>
              <a:rPr lang="ru-RU" sz="3200" dirty="0" err="1" smtClean="0"/>
              <a:t>жұмыс істеп</a:t>
            </a:r>
            <a:r>
              <a:rPr lang="ru-RU" sz="3200" dirty="0" smtClean="0"/>
              <a:t> </a:t>
            </a:r>
            <a:r>
              <a:rPr lang="ru-RU" sz="3200" dirty="0" err="1" smtClean="0"/>
              <a:t>тұрған кеніші</a:t>
            </a:r>
            <a:r>
              <a:rPr lang="ru-RU" sz="3200" dirty="0" smtClean="0"/>
              <a:t> "ЮГКХ "БК" ЖШС </a:t>
            </a:r>
            <a:r>
              <a:rPr lang="ru-RU" sz="3200" dirty="0" err="1" smtClean="0"/>
              <a:t>Түркістан облысы</a:t>
            </a:r>
            <a:r>
              <a:rPr lang="ru-RU" sz="3200" dirty="0" smtClean="0"/>
              <a:t> </a:t>
            </a:r>
            <a:r>
              <a:rPr lang="ru-RU" sz="3200" dirty="0" err="1" smtClean="0"/>
              <a:t>Созақ </a:t>
            </a:r>
            <a:r>
              <a:rPr lang="ru-RU" sz="3200" dirty="0" err="1" smtClean="0"/>
              <a:t>ауданы</a:t>
            </a:r>
            <a:r>
              <a:rPr lang="ru-RU" sz="3200" dirty="0" smtClean="0"/>
              <a:t>, </a:t>
            </a:r>
            <a:r>
              <a:rPr lang="ru-RU" sz="3200" dirty="0" err="1" smtClean="0"/>
              <a:t>Тайконыр</a:t>
            </a:r>
            <a:r>
              <a:rPr lang="ru-RU" sz="3200" dirty="0" smtClean="0"/>
              <a:t> </a:t>
            </a:r>
            <a:r>
              <a:rPr lang="ru-RU" sz="3200" dirty="0" err="1" smtClean="0"/>
              <a:t>кентінен</a:t>
            </a:r>
            <a:r>
              <a:rPr lang="ru-RU" sz="3200" dirty="0" smtClean="0"/>
              <a:t> 5 </a:t>
            </a:r>
            <a:r>
              <a:rPr lang="ru-RU" sz="3200" dirty="0" smtClean="0"/>
              <a:t>км </a:t>
            </a:r>
            <a:r>
              <a:rPr lang="ru-RU" sz="3200" dirty="0" err="1" smtClean="0"/>
              <a:t>жерде</a:t>
            </a:r>
            <a:r>
              <a:rPr lang="ru-RU" sz="3200" dirty="0" smtClean="0"/>
              <a:t> </a:t>
            </a:r>
            <a:r>
              <a:rPr lang="ru-RU" sz="3200" dirty="0" err="1" smtClean="0"/>
              <a:t>орналасқан</a:t>
            </a:r>
            <a:r>
              <a:rPr lang="ru-RU" sz="3200" dirty="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err="1" smtClean="0"/>
              <a:t>Кестеге</a:t>
            </a:r>
            <a:r>
              <a:rPr lang="ru-RU" sz="3200" dirty="0" smtClean="0"/>
              <a:t> </a:t>
            </a:r>
            <a:r>
              <a:rPr lang="ru-RU" sz="3200" dirty="0" err="1" smtClean="0"/>
              <a:t>сәйкес кеніште</a:t>
            </a:r>
            <a:r>
              <a:rPr lang="ru-RU" sz="3200" dirty="0" smtClean="0"/>
              <a:t> </a:t>
            </a:r>
            <a:r>
              <a:rPr lang="ru-RU" sz="3200" dirty="0" err="1" smtClean="0"/>
              <a:t>радиациялық бақылау жүргізіледі, оның нәтижелері бойынша</a:t>
            </a:r>
            <a:r>
              <a:rPr lang="ru-RU" sz="3200" dirty="0" smtClean="0"/>
              <a:t> </a:t>
            </a:r>
            <a:r>
              <a:rPr lang="ru-RU" sz="3200" dirty="0" err="1" smtClean="0"/>
              <a:t>фондық мәндерден асып</a:t>
            </a:r>
            <a:r>
              <a:rPr lang="ru-RU" sz="3200" dirty="0" smtClean="0"/>
              <a:t> </a:t>
            </a:r>
            <a:r>
              <a:rPr lang="ru-RU" sz="3200" dirty="0" err="1" smtClean="0"/>
              <a:t>кетпейтіні</a:t>
            </a:r>
            <a:r>
              <a:rPr lang="ru-RU" sz="3200" dirty="0" smtClean="0"/>
              <a:t> </a:t>
            </a:r>
            <a:r>
              <a:rPr lang="ru-RU" sz="3200" dirty="0" err="1" smtClean="0"/>
              <a:t>және қолайлы жағдай туралы</a:t>
            </a:r>
            <a:r>
              <a:rPr lang="ru-RU" sz="3200" dirty="0" smtClean="0"/>
              <a:t> </a:t>
            </a:r>
            <a:r>
              <a:rPr lang="ru-RU" sz="3200" dirty="0" err="1" smtClean="0"/>
              <a:t>куәландырады.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Кен </a:t>
            </a:r>
            <a:r>
              <a:rPr lang="ru-RU" sz="3200" dirty="0" err="1" smtClean="0"/>
              <a:t>орны</a:t>
            </a:r>
            <a:r>
              <a:rPr lang="ru-RU" sz="3200" dirty="0" smtClean="0"/>
              <a:t> </a:t>
            </a:r>
            <a:r>
              <a:rPr lang="ru-RU" sz="3200" dirty="0" err="1" smtClean="0"/>
              <a:t>жерасты</a:t>
            </a:r>
            <a:r>
              <a:rPr lang="ru-RU" sz="3200" dirty="0" smtClean="0"/>
              <a:t> </a:t>
            </a:r>
            <a:r>
              <a:rPr lang="ru-RU" sz="3200" dirty="0" err="1" smtClean="0"/>
              <a:t>ұңғымалық шаймалау</a:t>
            </a:r>
            <a:r>
              <a:rPr lang="ru-RU" sz="3200" dirty="0" smtClean="0"/>
              <a:t> (ЖСҚ) </a:t>
            </a:r>
            <a:r>
              <a:rPr lang="ru-RU" sz="3200" dirty="0" err="1" smtClean="0"/>
              <a:t>әдісімен пысықталады.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Кен </a:t>
            </a:r>
            <a:r>
              <a:rPr lang="ru-RU" sz="3200" dirty="0" err="1" smtClean="0"/>
              <a:t>орнының уранның баланстық қорларын пысықтау </a:t>
            </a:r>
            <a:r>
              <a:rPr lang="ru-RU" sz="3200" dirty="0" smtClean="0"/>
              <a:t>2030 </a:t>
            </a:r>
            <a:r>
              <a:rPr lang="ru-RU" sz="3200" dirty="0" err="1" smtClean="0"/>
              <a:t>жылға дейін</a:t>
            </a:r>
            <a:r>
              <a:rPr lang="ru-RU" sz="3200" dirty="0" smtClean="0"/>
              <a:t> </a:t>
            </a:r>
            <a:r>
              <a:rPr lang="ru-RU" sz="3200" dirty="0" err="1" smtClean="0"/>
              <a:t>жоспарланып</a:t>
            </a:r>
            <a:r>
              <a:rPr lang="ru-RU" sz="3200" dirty="0" smtClean="0"/>
              <a:t> </a:t>
            </a:r>
            <a:r>
              <a:rPr lang="ru-RU" sz="3200" dirty="0" err="1" smtClean="0"/>
              <a:t>отыр</a:t>
            </a:r>
            <a:r>
              <a:rPr lang="ru-RU" sz="3200" dirty="0" smtClean="0"/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2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r>
              <a:rPr lang="kk-KZ" sz="5400" b="1" dirty="0" smtClean="0">
                <a:solidFill>
                  <a:srgbClr val="000099"/>
                </a:solidFill>
              </a:rPr>
              <a:t>Назар</a:t>
            </a:r>
            <a:r>
              <a:rPr lang="kk-KZ" sz="8000" b="1" dirty="0" smtClean="0">
                <a:solidFill>
                  <a:srgbClr val="000099"/>
                </a:solidFill>
              </a:rPr>
              <a:t> </a:t>
            </a:r>
            <a:r>
              <a:rPr lang="kk-KZ" sz="5400" b="1" dirty="0" smtClean="0">
                <a:solidFill>
                  <a:srgbClr val="000099"/>
                </a:solidFill>
              </a:rPr>
              <a:t>аударғаныңызға рақмет</a:t>
            </a:r>
            <a:r>
              <a:rPr lang="kk-KZ" sz="8000" b="1" dirty="0" smtClean="0">
                <a:solidFill>
                  <a:srgbClr val="000099"/>
                </a:solidFill>
              </a:rPr>
              <a:t/>
            </a:r>
            <a:br>
              <a:rPr lang="kk-KZ" sz="8000" b="1" dirty="0" smtClean="0">
                <a:solidFill>
                  <a:srgbClr val="000099"/>
                </a:solidFill>
              </a:rPr>
            </a:br>
            <a:r>
              <a:rPr lang="kk-KZ" sz="4800" b="1" dirty="0" smtClean="0">
                <a:solidFill>
                  <a:srgbClr val="000099"/>
                </a:solidFill>
              </a:rPr>
              <a:t>Спасибо за внимание</a:t>
            </a:r>
            <a:endParaRPr lang="ru-RU" sz="4800" b="1" dirty="0">
              <a:solidFill>
                <a:srgbClr val="000099"/>
              </a:solidFill>
            </a:endParaRPr>
          </a:p>
        </p:txBody>
      </p:sp>
      <p:pic>
        <p:nvPicPr>
          <p:cNvPr id="2050" name="Picture 2" descr="Дерево, результатов — 52 миллиона: изображения, стоковые фотографии,  картинки без лицензионных платежей | Shutterstock"/>
          <p:cNvPicPr>
            <a:picLocks noChangeAspect="1" noChangeArrowheads="1"/>
          </p:cNvPicPr>
          <p:nvPr/>
        </p:nvPicPr>
        <p:blipFill>
          <a:blip r:embed="rId2" cstate="print"/>
          <a:srcRect b="10901"/>
          <a:stretch>
            <a:fillRect/>
          </a:stretch>
        </p:blipFill>
        <p:spPr bwMode="auto">
          <a:xfrm>
            <a:off x="251520" y="3933056"/>
            <a:ext cx="4533900" cy="237626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20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619944" y="1738784"/>
            <a:ext cx="8496944" cy="4753032"/>
            <a:chOff x="788310" y="3625473"/>
            <a:chExt cx="3172030" cy="1489593"/>
          </a:xfrm>
          <a:solidFill>
            <a:schemeClr val="accent6">
              <a:lumMod val="40000"/>
              <a:lumOff val="60000"/>
              <a:alpha val="53000"/>
            </a:schemeClr>
          </a:solidFill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300" dirty="0" smtClean="0"/>
                <a:t>На месторождении применяется система отработки способом ПСВ с   бурением   технологических   скважин   с   дневной поверхности. Вскрытие продуктивного горизонта производится бурением и сооружением технологических скважин с поверхности земли с обсадкой их полиэтиленовыми трубами с установкой фильтров в интервале продуктивного горизонта. После прокачки скважин и достижения ими проектных параметров эксплуатации, скважины обвязываются трубопроводами для подачи в продуктивный пласт выщелачивающих растворов и отбора из пласта продуктивных растворов. Подачу выщелачивающих растворов в недра осуществляют их под давлением через </a:t>
              </a:r>
              <a:r>
                <a:rPr lang="ru-RU" sz="1300" dirty="0" err="1" smtClean="0"/>
                <a:t>закачные</a:t>
              </a:r>
              <a:r>
                <a:rPr lang="ru-RU" sz="1300" dirty="0" smtClean="0"/>
                <a:t> скважины с концентрацией серной кислоты от 5 до 25 г / л, в зависимости от степени отработки технологического блока. Различают три режима подачи серной кислоты: </a:t>
              </a:r>
              <a:r>
                <a:rPr lang="ru-RU" sz="1300" dirty="0" err="1" smtClean="0"/>
                <a:t>закисление</a:t>
              </a:r>
              <a:r>
                <a:rPr lang="ru-RU" sz="1300" dirty="0" smtClean="0"/>
                <a:t> - средняя концентрация 25 г/л, активное выщелачивание – 8-12 г/л и </a:t>
              </a:r>
              <a:r>
                <a:rPr lang="ru-RU" sz="1300" dirty="0" err="1" smtClean="0"/>
                <a:t>довыщелачивание</a:t>
              </a:r>
              <a:r>
                <a:rPr lang="ru-RU" sz="1300" dirty="0" smtClean="0"/>
                <a:t> - 5-6 г/л. Расход серной кислоты определяется в основном свойствами минералов выщелачиваемых пород.</a:t>
              </a:r>
            </a:p>
            <a:p>
              <a:pPr algn="ctr"/>
              <a:r>
                <a:rPr lang="ru-RU" sz="1300" dirty="0" smtClean="0"/>
                <a:t>Продуктивные растворы по напорным коллекторам поступают в промежуточные </a:t>
              </a:r>
              <a:r>
                <a:rPr lang="ru-RU" sz="1300" dirty="0" err="1" smtClean="0"/>
                <a:t>пескоотстойники</a:t>
              </a:r>
              <a:r>
                <a:rPr lang="ru-RU" sz="1300" dirty="0" smtClean="0"/>
                <a:t>, откуда насосами по магистральным трубопроводам перекачиваются в на переработку в ЦППР.</a:t>
              </a:r>
            </a:p>
            <a:p>
              <a:pPr algn="ctr"/>
              <a:r>
                <a:rPr lang="ru-RU" sz="1300" dirty="0" smtClean="0"/>
                <a:t>Сорбция урана ведется на ионообменную смолу, заполненную в колонны сорбции (СНК - ЗМ) с последующей её регенерацией. Способ регенерации - нитратная десорбция. На месторождении 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 работает цех по производству химического концентрата природного урана (ХКПУ) с выпуском готовой продукции в виде закиси-окиси урана. </a:t>
              </a:r>
            </a:p>
            <a:p>
              <a:pPr algn="ctr"/>
              <a:r>
                <a:rPr lang="ru-RU" sz="1300" dirty="0" smtClean="0"/>
                <a:t>После переработки продуктивных растворов маточные растворы, проходя через карту В</a:t>
              </a:r>
              <a:r>
                <a:rPr lang="en-US" sz="1300" dirty="0" smtClean="0"/>
                <a:t>P</a:t>
              </a:r>
              <a:r>
                <a:rPr lang="ru-RU" sz="1300" dirty="0" smtClean="0"/>
                <a:t>, насосами по магистральным трубопроводам и рядным </a:t>
              </a:r>
              <a:r>
                <a:rPr lang="ru-RU" sz="1300" dirty="0" err="1" smtClean="0"/>
                <a:t>закачным</a:t>
              </a:r>
              <a:r>
                <a:rPr lang="ru-RU" sz="1300" dirty="0" smtClean="0"/>
                <a:t> коллекторам после </a:t>
              </a:r>
              <a:r>
                <a:rPr lang="ru-RU" sz="1300" dirty="0" err="1" smtClean="0"/>
                <a:t>доукрепления</a:t>
              </a:r>
              <a:r>
                <a:rPr lang="ru-RU" sz="1300" dirty="0" smtClean="0"/>
                <a:t> серной кислотой подаются в </a:t>
              </a:r>
              <a:r>
                <a:rPr lang="ru-RU" sz="1300" dirty="0" err="1" smtClean="0"/>
                <a:t>закачные</a:t>
              </a:r>
              <a:r>
                <a:rPr lang="ru-RU" sz="1300" dirty="0" smtClean="0"/>
                <a:t> скважины, обеспечивая таким образом замкнутый технологический цикл.</a:t>
              </a:r>
            </a:p>
            <a:p>
              <a:pPr algn="ctr"/>
              <a:r>
                <a:rPr lang="ru-RU" sz="1300" dirty="0" smtClean="0"/>
                <a:t>На всех месторождениях в соответствии с проектами на их эксплуатацию выполняется ряд ресурсосберегающих и экологических мероприятий в рамках программ производственного мониторинга окружающей среды.</a:t>
              </a:r>
            </a:p>
            <a:p>
              <a:pPr algn="ctr" fontAlgn="base"/>
              <a:endParaRPr lang="ru-RU" sz="1360" dirty="0" smtClean="0"/>
            </a:p>
            <a:p>
              <a:endParaRPr lang="ru-RU" sz="1400" dirty="0"/>
            </a:p>
          </p:txBody>
        </p:sp>
      </p:grpSp>
      <p:sp>
        <p:nvSpPr>
          <p:cNvPr id="9" name="Номер слайда 6"/>
          <p:cNvSpPr txBox="1">
            <a:spLocks/>
          </p:cNvSpPr>
          <p:nvPr/>
        </p:nvSpPr>
        <p:spPr>
          <a:xfrm>
            <a:off x="6705600" y="64524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6B21-B9CB-4BE4-8E49-2180917B2CA5}" type="slidenum"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pic>
        <p:nvPicPr>
          <p:cNvPr id="7" name="Рисунок 6" descr="C:\Documents and Settings\Мырзабек\Рабочий стол\11111.JPG"/>
          <p:cNvPicPr/>
          <p:nvPr/>
        </p:nvPicPr>
        <p:blipFill rotWithShape="1">
          <a:blip r:embed="rId2" cstate="print">
            <a:lum bright="-12000" contrast="34000"/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5091"/>
          <a:stretch>
            <a:fillRect/>
          </a:stretch>
        </p:blipFill>
        <p:spPr bwMode="auto">
          <a:xfrm>
            <a:off x="1475656" y="1628800"/>
            <a:ext cx="6191250" cy="49720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dtfl="http://schemas.microsoft.com/office/word/2024/wordml/sdtformatlock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8" name="Номер слайда 6"/>
          <p:cNvSpPr txBox="1">
            <a:spLocks/>
          </p:cNvSpPr>
          <p:nvPr/>
        </p:nvSpPr>
        <p:spPr>
          <a:xfrm>
            <a:off x="673224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6B21-B9CB-4BE4-8E49-2180917B2CA5}" type="slidenum"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6B21-B9CB-4BE4-8E49-2180917B2CA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619944" y="1738784"/>
            <a:ext cx="8496944" cy="4753032"/>
            <a:chOff x="788310" y="3625473"/>
            <a:chExt cx="3172030" cy="1489593"/>
          </a:xfrm>
          <a:solidFill>
            <a:schemeClr val="accent6">
              <a:lumMod val="40000"/>
              <a:lumOff val="60000"/>
              <a:alpha val="53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300" dirty="0" smtClean="0"/>
                <a:t>Кен </a:t>
              </a:r>
              <a:r>
                <a:rPr lang="ru-RU" sz="1300" dirty="0" err="1" smtClean="0"/>
                <a:t>орнында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күндізгі бетінен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технологиялық Ұңғымаларды бұрғылай отырып</a:t>
              </a:r>
              <a:r>
                <a:rPr lang="ru-RU" sz="1300" dirty="0" smtClean="0"/>
                <a:t>, ПСВ </a:t>
              </a:r>
              <a:r>
                <a:rPr lang="ru-RU" sz="1300" dirty="0" err="1" smtClean="0"/>
                <a:t>әдісімен өңдеу жүйесі қолданылады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Өнімді горизонтты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ашу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жер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бетінен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технологиялық Ұңғымаларды бұрғылау және </a:t>
              </a:r>
              <a:r>
                <a:rPr lang="ru-RU" sz="1300" dirty="0" smtClean="0"/>
                <a:t>салу, </a:t>
              </a:r>
              <a:r>
                <a:rPr lang="ru-RU" sz="1300" dirty="0" err="1" smtClean="0"/>
                <a:t>оларды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өнімді </a:t>
              </a:r>
              <a:r>
                <a:rPr lang="ru-RU" sz="1300" dirty="0" smtClean="0"/>
                <a:t>Горизонт </a:t>
              </a:r>
              <a:r>
                <a:rPr lang="ru-RU" sz="1300" dirty="0" err="1" smtClean="0"/>
                <a:t>интервалында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сүзгілерді орната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отырып</a:t>
              </a:r>
              <a:r>
                <a:rPr lang="ru-RU" sz="1300" dirty="0" smtClean="0"/>
                <a:t>, полиэтилен </a:t>
              </a:r>
              <a:r>
                <a:rPr lang="ru-RU" sz="1300" dirty="0" err="1" smtClean="0"/>
                <a:t>құбырлармен қаптау арқылы жүргізіледі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Ұңғымаларды айдағаннан және олар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пайдаланудың жобалық параметрлеріне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қол жеткізгеннен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кейін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ұңғымалар шаймалау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ерітінділерін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өнімді қабатқа </a:t>
              </a:r>
              <a:r>
                <a:rPr lang="ru-RU" sz="1300" dirty="0" smtClean="0"/>
                <a:t>беру </a:t>
              </a:r>
              <a:r>
                <a:rPr lang="ru-RU" sz="1300" dirty="0" err="1" smtClean="0"/>
                <a:t>және өнімді ерітінділер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қабатынан іріктеу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үшін құбырлармен байланады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Сілтілеу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ерітінділерін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жер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қойнауына </a:t>
              </a:r>
              <a:r>
                <a:rPr lang="ru-RU" sz="1300" dirty="0" smtClean="0"/>
                <a:t>беру </a:t>
              </a:r>
              <a:r>
                <a:rPr lang="ru-RU" sz="1300" dirty="0" err="1" smtClean="0"/>
                <a:t>технологиялық блоктың пысықталу дәрежесіне байланысты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күкірт қышқылының концентрациясы</a:t>
              </a:r>
              <a:r>
                <a:rPr lang="ru-RU" sz="1300" dirty="0" smtClean="0"/>
                <a:t> 5-тен 25 г / </a:t>
              </a:r>
              <a:r>
                <a:rPr lang="ru-RU" sz="1300" dirty="0" err="1" smtClean="0"/>
                <a:t>л-ге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дейінгі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айдау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ұңғымалары арқылы қысыммен жүзеге асырылады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Күкірт қышқылын берудің үш режимі</a:t>
              </a:r>
              <a:r>
                <a:rPr lang="ru-RU" sz="1300" dirty="0" smtClean="0"/>
                <a:t> бар: </a:t>
              </a:r>
              <a:r>
                <a:rPr lang="ru-RU" sz="1300" dirty="0" err="1" smtClean="0"/>
                <a:t>қышқылдану-орташа концентрациясы</a:t>
              </a:r>
              <a:r>
                <a:rPr lang="ru-RU" sz="1300" dirty="0" smtClean="0"/>
                <a:t> 25 г/л, </a:t>
              </a:r>
              <a:r>
                <a:rPr lang="ru-RU" sz="1300" dirty="0" err="1" smtClean="0"/>
                <a:t>белсенді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шаймалау</a:t>
              </a:r>
              <a:r>
                <a:rPr lang="ru-RU" sz="1300" dirty="0" smtClean="0"/>
                <a:t> - 8-12 г/л </a:t>
              </a:r>
              <a:r>
                <a:rPr lang="ru-RU" sz="1300" dirty="0" err="1" smtClean="0"/>
                <a:t>және </a:t>
              </a:r>
              <a:r>
                <a:rPr lang="ru-RU" sz="1300" dirty="0" smtClean="0"/>
                <a:t>шаймалау-5-6 г/л.</a:t>
              </a:r>
              <a:r>
                <a:rPr lang="ru-RU" sz="1300" dirty="0" err="1" smtClean="0"/>
                <a:t>күкірт қышқылының шығыны негізінен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шаймаланатын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жыныстарының минералдарының қасиеттерімен анықталады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Қысымды коллекторлар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бойынша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өнімді ерітінділер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аралық құм тұндырғыштарға түседі, сол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жерден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магистральдық құбырлар арқылы сорғылар процессорға өңдеуге жіберіледі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Уранның сорбциясы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кейіннен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регенерациясымен</a:t>
              </a:r>
              <a:r>
                <a:rPr lang="ru-RU" sz="1300" dirty="0" smtClean="0"/>
                <a:t> сорбция </a:t>
              </a:r>
              <a:r>
                <a:rPr lang="ru-RU" sz="1300" dirty="0" err="1" smtClean="0"/>
                <a:t>бағандарына </a:t>
              </a:r>
              <a:r>
                <a:rPr lang="ru-RU" sz="1300" dirty="0" smtClean="0"/>
                <a:t>(</a:t>
              </a:r>
              <a:r>
                <a:rPr lang="en-US" sz="1300" dirty="0" smtClean="0"/>
                <a:t>SNK - ZM) </a:t>
              </a:r>
              <a:r>
                <a:rPr lang="ru-RU" sz="1300" dirty="0" err="1" smtClean="0"/>
                <a:t>толтырылған </a:t>
              </a:r>
              <a:r>
                <a:rPr lang="ru-RU" sz="1300" dirty="0" smtClean="0"/>
                <a:t>ион </a:t>
              </a:r>
              <a:r>
                <a:rPr lang="ru-RU" sz="1300" dirty="0" err="1" smtClean="0"/>
                <a:t>алмасу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шайырына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жүргізіледі</a:t>
              </a:r>
              <a:r>
                <a:rPr lang="ru-RU" sz="1300" dirty="0" smtClean="0"/>
                <a:t>. Регенерация </a:t>
              </a:r>
              <a:r>
                <a:rPr lang="ru-RU" sz="1300" dirty="0" err="1" smtClean="0"/>
                <a:t>әдісі-нитратты </a:t>
              </a:r>
              <a:r>
                <a:rPr lang="ru-RU" sz="1300" dirty="0" smtClean="0"/>
                <a:t>десорбция. </a:t>
              </a:r>
              <a:r>
                <a:rPr lang="ru-RU" sz="1300" dirty="0" err="1" smtClean="0"/>
                <a:t>Оңтүстік Инкай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орнында</a:t>
              </a:r>
              <a:r>
                <a:rPr lang="ru-RU" sz="1300" dirty="0" smtClean="0"/>
                <a:t> уран </a:t>
              </a:r>
              <a:r>
                <a:rPr lang="ru-RU" sz="1300" dirty="0" err="1" smtClean="0"/>
                <a:t>оксиді-оксиді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түрінде дайын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өнім шығаратын табиғи уранның химиялық концентратын</a:t>
              </a:r>
              <a:r>
                <a:rPr lang="ru-RU" sz="1300" dirty="0" smtClean="0"/>
                <a:t> (ХКПУ) </a:t>
              </a:r>
              <a:r>
                <a:rPr lang="ru-RU" sz="1300" dirty="0" err="1" smtClean="0"/>
                <a:t>өндіру цехы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жұмыс істейді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Өнімді ерітінділерді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өңдегеннен кейін</a:t>
              </a:r>
              <a:r>
                <a:rPr lang="ru-RU" sz="1300" dirty="0" smtClean="0"/>
                <a:t> ВР </a:t>
              </a:r>
              <a:r>
                <a:rPr lang="ru-RU" sz="1300" dirty="0" err="1" smtClean="0"/>
                <a:t>картасы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арқылы өтетін аналық ерітінділер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магистральдық құбырлар арқылы сорғылармен және күкірт қышқылымен нығайтылғаннан кейін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қатарлы айдау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коллекторларымен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айдау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ұңғымаларына беріледі</a:t>
              </a:r>
              <a:r>
                <a:rPr lang="ru-RU" sz="1300" dirty="0" smtClean="0"/>
                <a:t>, </a:t>
              </a:r>
              <a:r>
                <a:rPr lang="ru-RU" sz="1300" dirty="0" err="1" smtClean="0"/>
                <a:t>осылайша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тұйық технологиялық циклды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қамтамасыз етеді</a:t>
              </a:r>
              <a:r>
                <a:rPr lang="ru-RU" sz="1300" dirty="0" smtClean="0"/>
                <a:t>. </a:t>
              </a:r>
              <a:r>
                <a:rPr lang="ru-RU" sz="1300" dirty="0" err="1" smtClean="0"/>
                <a:t>Барлық кен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орындарында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оларды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пайдалануға арналған жобаларға сәйкес қоршаған ортаны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өндірістік мониторингтеу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бағдарламалары шеңберінде бірқатар </a:t>
              </a:r>
              <a:r>
                <a:rPr lang="ru-RU" sz="1300" dirty="0" smtClean="0"/>
                <a:t>ресурс </a:t>
              </a:r>
              <a:r>
                <a:rPr lang="ru-RU" sz="1300" dirty="0" err="1" smtClean="0"/>
                <a:t>үнемдеу және экологиялық іс-шаралар</a:t>
              </a:r>
              <a:r>
                <a:rPr lang="ru-RU" sz="1300" dirty="0" smtClean="0"/>
                <a:t> </a:t>
              </a:r>
              <a:r>
                <a:rPr lang="ru-RU" sz="1300" dirty="0" err="1" smtClean="0"/>
                <a:t>орындалады</a:t>
              </a:r>
              <a:r>
                <a:rPr lang="ru-RU" sz="1300" dirty="0" smtClean="0"/>
                <a:t>.</a:t>
              </a:r>
              <a:endParaRPr lang="ru-RU" sz="1300" dirty="0" smtClean="0"/>
            </a:p>
            <a:p>
              <a:endParaRPr lang="ru-RU" sz="1400" dirty="0"/>
            </a:p>
          </p:txBody>
        </p:sp>
      </p:grpSp>
      <p:sp>
        <p:nvSpPr>
          <p:cNvPr id="10" name="Номер слайда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B86B21-B9CB-4BE4-8E49-2180917B2CA5}" type="slidenum">
              <a:rPr kumimoji="0" lang="ru-RU" sz="40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accent6">
              <a:lumMod val="40000"/>
              <a:lumOff val="60000"/>
              <a:alpha val="53000"/>
            </a:schemeClr>
          </a:solidFill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300" dirty="0" smtClean="0"/>
                <a:t>В административном отношении действующий рудник «Южный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» ТОО «СП «ЮГКХ» расположен в </a:t>
              </a:r>
              <a:r>
                <a:rPr lang="ru-RU" sz="1300" dirty="0" err="1" smtClean="0"/>
                <a:t>Каратауском</a:t>
              </a:r>
              <a:r>
                <a:rPr lang="ru-RU" sz="1300" dirty="0" smtClean="0"/>
                <a:t> сельском округе </a:t>
              </a:r>
              <a:r>
                <a:rPr lang="ru-RU" sz="1300" dirty="0" err="1" smtClean="0"/>
                <a:t>Сузакского</a:t>
              </a:r>
              <a:r>
                <a:rPr lang="ru-RU" sz="1300" dirty="0" smtClean="0"/>
                <a:t> района Туркестанской области, в 5 км юго-восточнее от поселка </a:t>
              </a:r>
              <a:r>
                <a:rPr lang="ru-RU" sz="1300" dirty="0" err="1" smtClean="0"/>
                <a:t>Тайконур</a:t>
              </a:r>
              <a:r>
                <a:rPr lang="ru-RU" sz="1300" dirty="0" smtClean="0"/>
                <a:t>. Вахтовый поселок рудника находится в 500 м северо-западнее от центральной </a:t>
              </a:r>
              <a:r>
                <a:rPr lang="ru-RU" sz="1300" dirty="0" err="1" smtClean="0"/>
                <a:t>промплощадки</a:t>
              </a:r>
              <a:r>
                <a:rPr lang="ru-RU" sz="1300" dirty="0" smtClean="0"/>
                <a:t> и состоит из 2-х жилых комплексов (старый и новый вахтовые поселки). Транспортная связь между </a:t>
              </a:r>
              <a:r>
                <a:rPr lang="ru-RU" sz="1300" dirty="0" err="1" smtClean="0"/>
                <a:t>промплощадкой</a:t>
              </a:r>
              <a:r>
                <a:rPr lang="ru-RU" sz="1300" dirty="0" smtClean="0"/>
                <a:t> и  вахтовым поселком осуществляется посредством автодорог. </a:t>
              </a:r>
            </a:p>
            <a:p>
              <a:pPr algn="ctr"/>
              <a:r>
                <a:rPr lang="ru-RU" sz="1300" dirty="0" smtClean="0"/>
                <a:t>Площадь земельного участка центральной </a:t>
              </a:r>
              <a:r>
                <a:rPr lang="ru-RU" sz="1300" dirty="0" err="1" smtClean="0"/>
                <a:t>промплощадки</a:t>
              </a:r>
              <a:r>
                <a:rPr lang="ru-RU" sz="1300" dirty="0" smtClean="0"/>
                <a:t> составляет 24,54 га, старого вахтового поселка – 30 га, нового вахтового поселка – 8 га. </a:t>
              </a:r>
            </a:p>
            <a:p>
              <a:pPr algn="ctr"/>
              <a:r>
                <a:rPr lang="ru-RU" sz="1300" dirty="0" smtClean="0"/>
                <a:t>В соответствии с Рабочим проектом «Промышленная отработка месторождения урана «Южный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»  на участке №4 расположены промышленные площадки, объединенные между собой единым технологическим процессом: </a:t>
              </a:r>
            </a:p>
            <a:p>
              <a:pPr algn="ctr"/>
              <a:r>
                <a:rPr lang="ru-RU" sz="1300" dirty="0" smtClean="0"/>
                <a:t>Площадка №1 -  добычной комплекс; </a:t>
              </a:r>
            </a:p>
            <a:p>
              <a:pPr algn="ctr"/>
              <a:r>
                <a:rPr lang="ru-RU" sz="1300" dirty="0" smtClean="0"/>
                <a:t>Площадка №2 -  (Центральная) </a:t>
              </a:r>
            </a:p>
            <a:p>
              <a:pPr algn="ctr"/>
              <a:r>
                <a:rPr lang="ru-RU" sz="1300" dirty="0" smtClean="0"/>
                <a:t>Площадка №3 - Вахтовый поселок.</a:t>
              </a:r>
            </a:p>
            <a:p>
              <a:pPr algn="ctr"/>
              <a:r>
                <a:rPr lang="ru-RU" sz="1300" dirty="0" smtClean="0"/>
                <a:t>ГТП СЖР №4, СЖР №2</a:t>
              </a:r>
            </a:p>
            <a:p>
              <a:pPr algn="ctr"/>
              <a:r>
                <a:rPr lang="ru-RU" sz="1300" dirty="0" smtClean="0"/>
                <a:t>Вахтовый поселок. Вахтовый жилой комплекс № 1 состоит из 5 блоков: 1 блок – административно-хозяйственный, блоки 2-5 жилые проектной вместимостью 232 чел. </a:t>
              </a:r>
            </a:p>
            <a:p>
              <a:pPr algn="ctr"/>
              <a:r>
                <a:rPr lang="ru-RU" sz="1300" dirty="0" smtClean="0"/>
                <a:t>Вахтовый жилой комплекс № 2 состоит из 4-х жилых блоков (Г1-Г-4), соединенных с административно-хозяйственным блоком. Проектная вместимостью жилых блоков 120 чел.</a:t>
              </a:r>
            </a:p>
            <a:p>
              <a:pPr algn="ctr"/>
              <a:r>
                <a:rPr lang="ru-RU" sz="1300" dirty="0" smtClean="0"/>
                <a:t>В вахтовых поселках имеется сауна, бассейн, спортивный зал, прачечная. Сброс стоков осуществляется самотеком в существующие сети</a:t>
              </a:r>
              <a:endParaRPr lang="ru-RU" sz="1300" dirty="0" smtClean="0"/>
            </a:p>
            <a:p>
              <a:pPr algn="ctr" fontAlgn="base"/>
              <a:r>
                <a:rPr lang="ru-RU" sz="1360" dirty="0" smtClean="0"/>
                <a:t>Климат района резко континентальный и характеризуется значительными годовыми и суточными амплитудами колебаний температуры: суровой зимой, жарким летом, сухостью воздуха и малым количеством осадков. Безморозный период в воздухе устанавливается во второй половине апреля и длится 5-6 месяцев.</a:t>
              </a:r>
            </a:p>
            <a:p>
              <a:endParaRPr lang="ru-RU" sz="1400" dirty="0"/>
            </a:p>
          </p:txBody>
        </p:sp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6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Общие сведения/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Жалпы</a:t>
            </a:r>
            <a:r>
              <a:rPr lang="ru-RU" sz="40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40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accent6">
              <a:lumMod val="40000"/>
              <a:lumOff val="60000"/>
              <a:alpha val="53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/>
              <a:r>
                <a:rPr lang="ru-RU" sz="1400" dirty="0" err="1" smtClean="0"/>
                <a:t>Әкімшілік жағынан қолданыстағы "Оңтүстік Инкай</a:t>
              </a:r>
              <a:r>
                <a:rPr lang="ru-RU" sz="1400" dirty="0" smtClean="0"/>
                <a:t>" </a:t>
              </a:r>
              <a:r>
                <a:rPr lang="ru-RU" sz="1400" dirty="0" err="1" smtClean="0"/>
                <a:t>кеніші</a:t>
              </a:r>
              <a:r>
                <a:rPr lang="ru-RU" sz="1400" dirty="0" smtClean="0"/>
                <a:t> "ЮГКХ "БК" ЖШС </a:t>
              </a:r>
              <a:r>
                <a:rPr lang="ru-RU" sz="1400" dirty="0" err="1" smtClean="0"/>
                <a:t>Түркістан облысы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Созақ ауданы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Қаратау ауылдық округінде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Тайконур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кентінен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оңтүстік-шығысқа қарай </a:t>
              </a:r>
              <a:r>
                <a:rPr lang="ru-RU" sz="1400" dirty="0" smtClean="0"/>
                <a:t>5 км </a:t>
              </a:r>
              <a:r>
                <a:rPr lang="ru-RU" sz="1400" dirty="0" err="1" smtClean="0"/>
                <a:t>жерде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орналасқан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Кеніштің вахталық кенті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Орталық өнеркәсіп алаңынан солтүстік-батысқа қарай </a:t>
              </a:r>
              <a:r>
                <a:rPr lang="ru-RU" sz="1400" dirty="0" smtClean="0"/>
                <a:t>500 м </a:t>
              </a:r>
              <a:r>
                <a:rPr lang="ru-RU" sz="1400" dirty="0" err="1" smtClean="0"/>
                <a:t>жерде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орналасқан және </a:t>
              </a:r>
              <a:r>
                <a:rPr lang="ru-RU" sz="1400" dirty="0" smtClean="0"/>
                <a:t>2 </a:t>
              </a:r>
              <a:r>
                <a:rPr lang="ru-RU" sz="1400" dirty="0" err="1" smtClean="0"/>
                <a:t>тұрғын үй кешенінен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тұрады </a:t>
              </a:r>
              <a:r>
                <a:rPr lang="ru-RU" sz="1400" dirty="0" smtClean="0"/>
                <a:t>(</a:t>
              </a:r>
              <a:r>
                <a:rPr lang="ru-RU" sz="1400" dirty="0" err="1" smtClean="0"/>
                <a:t>Ескі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жаңа вахталық кенттер</a:t>
              </a:r>
              <a:r>
                <a:rPr lang="ru-RU" sz="1400" dirty="0" smtClean="0"/>
                <a:t>). </a:t>
              </a:r>
              <a:r>
                <a:rPr lang="ru-RU" sz="1400" dirty="0" err="1" smtClean="0"/>
                <a:t>Өнеркәсіптік алаң </a:t>
              </a:r>
              <a:r>
                <a:rPr lang="ru-RU" sz="1400" dirty="0" smtClean="0"/>
                <a:t>мен </a:t>
              </a:r>
              <a:r>
                <a:rPr lang="ru-RU" sz="1400" dirty="0" err="1" smtClean="0"/>
                <a:t>вахталық кент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арасындағы көлік байланысы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автожолдар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арқылы жүзеге асырылады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Орталық өнеркәсіп алаңының жер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учаскесінің ауданы</a:t>
              </a:r>
              <a:r>
                <a:rPr lang="ru-RU" sz="1400" dirty="0" smtClean="0"/>
                <a:t> 24,54 га, </a:t>
              </a:r>
              <a:r>
                <a:rPr lang="ru-RU" sz="1400" dirty="0" err="1" smtClean="0"/>
                <a:t>ескі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вахталық кент</a:t>
              </a:r>
              <a:r>
                <a:rPr lang="ru-RU" sz="1400" dirty="0" smtClean="0"/>
                <a:t> – 30 га, </a:t>
              </a:r>
              <a:r>
                <a:rPr lang="ru-RU" sz="1400" dirty="0" err="1" smtClean="0"/>
                <a:t>жаңа вахталық кент</a:t>
              </a:r>
              <a:r>
                <a:rPr lang="ru-RU" sz="1400" dirty="0" smtClean="0"/>
                <a:t> – 8 га </a:t>
              </a:r>
              <a:r>
                <a:rPr lang="ru-RU" sz="1400" dirty="0" err="1" smtClean="0"/>
                <a:t>құрайды</a:t>
              </a:r>
              <a:r>
                <a:rPr lang="ru-RU" sz="1400" dirty="0" smtClean="0"/>
                <a:t>. "Южный </a:t>
              </a:r>
              <a:r>
                <a:rPr lang="ru-RU" sz="1400" dirty="0" err="1" smtClean="0"/>
                <a:t>Инкай</a:t>
              </a:r>
              <a:r>
                <a:rPr lang="ru-RU" sz="1400" dirty="0" smtClean="0"/>
                <a:t>" уран </a:t>
              </a:r>
              <a:r>
                <a:rPr lang="ru-RU" sz="1400" dirty="0" err="1" smtClean="0"/>
                <a:t>кен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орнын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өнеркәсіптік өңдеу </a:t>
              </a:r>
              <a:r>
                <a:rPr lang="ru-RU" sz="1400" dirty="0" smtClean="0"/>
                <a:t>" </a:t>
              </a:r>
              <a:r>
                <a:rPr lang="ru-RU" sz="1400" dirty="0" err="1" smtClean="0"/>
                <a:t>жұмыс жобасына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сәйкес </a:t>
              </a:r>
              <a:r>
                <a:rPr lang="ru-RU" sz="1400" dirty="0" smtClean="0"/>
                <a:t>№4 </a:t>
              </a:r>
              <a:r>
                <a:rPr lang="ru-RU" sz="1400" dirty="0" err="1" smtClean="0"/>
                <a:t>учаскеде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бір-бірімен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бірыңғай технологиялық процеспен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біріктірілген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өнеркәсіптік алаңдар орналасқан</a:t>
              </a:r>
              <a:r>
                <a:rPr lang="ru-RU" sz="1400" dirty="0" smtClean="0"/>
                <a:t>: №1 </a:t>
              </a:r>
              <a:r>
                <a:rPr lang="ru-RU" sz="1400" dirty="0" err="1" smtClean="0"/>
                <a:t>алаң-өндіру кешені</a:t>
              </a:r>
              <a:r>
                <a:rPr lang="ru-RU" sz="1400" dirty="0" smtClean="0"/>
                <a:t>; №2 </a:t>
              </a:r>
              <a:r>
                <a:rPr lang="ru-RU" sz="1400" dirty="0" err="1" smtClean="0"/>
                <a:t>Алаң </a:t>
              </a:r>
              <a:r>
                <a:rPr lang="ru-RU" sz="1400" dirty="0" smtClean="0"/>
                <a:t>- (</a:t>
              </a:r>
              <a:r>
                <a:rPr lang="ru-RU" sz="1400" dirty="0" err="1" smtClean="0"/>
                <a:t>Орталық</a:t>
              </a:r>
              <a:r>
                <a:rPr lang="ru-RU" sz="1400" dirty="0" smtClean="0"/>
                <a:t>) № 3 </a:t>
              </a:r>
              <a:r>
                <a:rPr lang="ru-RU" sz="1400" dirty="0" err="1" smtClean="0"/>
                <a:t>алаң-вахталық кент</a:t>
              </a:r>
              <a:r>
                <a:rPr lang="ru-RU" sz="1400" dirty="0" smtClean="0"/>
                <a:t>. № 4 СЖР ЖТҚ, №2 СЖР </a:t>
              </a:r>
              <a:r>
                <a:rPr lang="ru-RU" sz="1400" dirty="0" err="1" smtClean="0"/>
                <a:t>Вахталық кент</a:t>
              </a:r>
              <a:r>
                <a:rPr lang="ru-RU" sz="1400" dirty="0" smtClean="0"/>
                <a:t>. № 1 </a:t>
              </a:r>
              <a:r>
                <a:rPr lang="ru-RU" sz="1400" dirty="0" err="1" smtClean="0"/>
                <a:t>вахталық тұрғын үй кешені</a:t>
              </a:r>
              <a:r>
                <a:rPr lang="ru-RU" sz="1400" dirty="0" smtClean="0"/>
                <a:t> 5 </a:t>
              </a:r>
              <a:r>
                <a:rPr lang="ru-RU" sz="1400" dirty="0" err="1" smtClean="0"/>
                <a:t>блоктан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тұрады</a:t>
              </a:r>
              <a:r>
                <a:rPr lang="ru-RU" sz="1400" dirty="0" smtClean="0"/>
                <a:t>: 1 </a:t>
              </a:r>
              <a:r>
                <a:rPr lang="ru-RU" sz="1400" dirty="0" err="1" smtClean="0"/>
                <a:t>блок-әкімшілік-шаруашылық</a:t>
              </a:r>
              <a:r>
                <a:rPr lang="ru-RU" sz="1400" dirty="0" smtClean="0"/>
                <a:t>, 2-5 </a:t>
              </a:r>
              <a:r>
                <a:rPr lang="ru-RU" sz="1400" dirty="0" err="1" smtClean="0"/>
                <a:t>блоктар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жобалық сыйымдылығы </a:t>
              </a:r>
              <a:r>
                <a:rPr lang="ru-RU" sz="1400" dirty="0" smtClean="0"/>
                <a:t>232 </a:t>
              </a:r>
              <a:r>
                <a:rPr lang="ru-RU" sz="1400" dirty="0" err="1" smtClean="0"/>
                <a:t>адам</a:t>
              </a:r>
              <a:r>
                <a:rPr lang="ru-RU" sz="1400" dirty="0" smtClean="0"/>
                <a:t>. № 2 </a:t>
              </a:r>
              <a:r>
                <a:rPr lang="ru-RU" sz="1400" dirty="0" err="1" smtClean="0"/>
                <a:t>вахталық тұрғын үй кешені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әкімшілік-шаруашылық блогымен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қосылған </a:t>
              </a:r>
              <a:r>
                <a:rPr lang="ru-RU" sz="1400" dirty="0" smtClean="0"/>
                <a:t>4 </a:t>
              </a:r>
              <a:r>
                <a:rPr lang="ru-RU" sz="1400" dirty="0" err="1" smtClean="0"/>
                <a:t>тұрғын блоктан</a:t>
              </a:r>
              <a:r>
                <a:rPr lang="ru-RU" sz="1400" dirty="0" smtClean="0"/>
                <a:t> (Г1-Г-4) </a:t>
              </a:r>
              <a:r>
                <a:rPr lang="ru-RU" sz="1400" dirty="0" err="1" smtClean="0"/>
                <a:t>тұрады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Тұрғын үй блоктарының жобалық сыйымдылығы </a:t>
              </a:r>
              <a:r>
                <a:rPr lang="ru-RU" sz="1400" dirty="0" smtClean="0"/>
                <a:t>120 </a:t>
              </a:r>
              <a:r>
                <a:rPr lang="ru-RU" sz="1400" dirty="0" err="1" smtClean="0"/>
                <a:t>адам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Вахталық кенттерде</a:t>
              </a:r>
              <a:r>
                <a:rPr lang="ru-RU" sz="1400" dirty="0" smtClean="0"/>
                <a:t> сауна, бассейн, спорт залы, </a:t>
              </a:r>
              <a:r>
                <a:rPr lang="ru-RU" sz="1400" dirty="0" err="1" smtClean="0"/>
                <a:t>кір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жуатын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орын</a:t>
              </a:r>
              <a:r>
                <a:rPr lang="ru-RU" sz="1400" dirty="0" smtClean="0"/>
                <a:t> бар. </a:t>
              </a:r>
              <a:r>
                <a:rPr lang="ru-RU" sz="1400" dirty="0" err="1" smtClean="0"/>
                <a:t>Ағынды суларды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ағызу қолданыстағы желілерге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ауырлық күшімен жүзеге асырылады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Ауданның </a:t>
              </a:r>
              <a:r>
                <a:rPr lang="ru-RU" sz="1400" dirty="0" smtClean="0"/>
                <a:t>климаты </a:t>
              </a:r>
              <a:r>
                <a:rPr lang="ru-RU" sz="1400" dirty="0" err="1" smtClean="0"/>
                <a:t>күрт континенталды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температураның ауытқуының айтарлықтай жылдық және тәуліктік амплитудасымен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сипатталады</a:t>
              </a:r>
              <a:r>
                <a:rPr lang="ru-RU" sz="1400" dirty="0" smtClean="0"/>
                <a:t>: </a:t>
              </a:r>
              <a:r>
                <a:rPr lang="ru-RU" sz="1400" dirty="0" err="1" smtClean="0"/>
                <a:t>қатал қыс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ыстық жаз</a:t>
              </a:r>
              <a:r>
                <a:rPr lang="ru-RU" sz="1400" dirty="0" smtClean="0"/>
                <a:t>, </a:t>
              </a:r>
              <a:r>
                <a:rPr lang="ru-RU" sz="1400" dirty="0" err="1" smtClean="0"/>
                <a:t>құрғақ ауа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</a:t>
              </a:r>
              <a:r>
                <a:rPr lang="ru-RU" sz="1400" dirty="0" smtClean="0"/>
                <a:t>аз </a:t>
              </a:r>
              <a:r>
                <a:rPr lang="ru-RU" sz="1400" dirty="0" err="1" smtClean="0"/>
                <a:t>жауын-шашын</a:t>
              </a:r>
              <a:r>
                <a:rPr lang="ru-RU" sz="1400" dirty="0" smtClean="0"/>
                <a:t>. </a:t>
              </a:r>
              <a:r>
                <a:rPr lang="ru-RU" sz="1400" dirty="0" err="1" smtClean="0"/>
                <a:t>Ауадағы аязсыз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кезең сәуірдің екінші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жартысында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белгіленеді</a:t>
              </a:r>
              <a:r>
                <a:rPr lang="ru-RU" sz="1400" dirty="0" smtClean="0"/>
                <a:t> </a:t>
              </a:r>
              <a:r>
                <a:rPr lang="ru-RU" sz="1400" dirty="0" err="1" smtClean="0"/>
                <a:t>және </a:t>
              </a:r>
              <a:r>
                <a:rPr lang="ru-RU" sz="1400" dirty="0" smtClean="0"/>
                <a:t>5-6 </a:t>
              </a:r>
              <a:r>
                <a:rPr lang="ru-RU" sz="1400" dirty="0" err="1" smtClean="0"/>
                <a:t>айға созылады</a:t>
              </a:r>
              <a:r>
                <a:rPr lang="ru-RU" sz="1400" dirty="0" smtClean="0"/>
                <a:t>.</a:t>
              </a:r>
              <a:endParaRPr lang="ru-RU" sz="1400" dirty="0"/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7</a:t>
            </a:fld>
            <a:endParaRPr lang="ru-RU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Сведения по выбросам загрязняющих веществ/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+mj-lt"/>
                <a:ea typeface="+mj-ea"/>
                <a:cs typeface="Roboto Condensed"/>
              </a:rPr>
            </a:br>
            <a:r>
              <a:rPr lang="ru-RU" sz="2800" dirty="0" smtClean="0"/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Ластаушы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заттардың шығарындылары бойынша</a:t>
            </a:r>
            <a:r>
              <a:rPr lang="ru-RU" sz="32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3200" b="1" dirty="0">
              <a:solidFill>
                <a:schemeClr val="tx2"/>
              </a:solidFill>
              <a:cs typeface="Roboto Condensed"/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8</a:t>
            </a:fld>
            <a:endParaRPr lang="ru-RU" sz="4000" dirty="0">
              <a:solidFill>
                <a:srgbClr val="000099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67544" y="1586384"/>
            <a:ext cx="8496944" cy="4753032"/>
            <a:chOff x="788310" y="3625473"/>
            <a:chExt cx="3172030" cy="1489593"/>
          </a:xfrm>
          <a:solidFill>
            <a:schemeClr val="tx2">
              <a:lumMod val="20000"/>
              <a:lumOff val="80000"/>
              <a:alpha val="53000"/>
            </a:schemeClr>
          </a:solidFill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788310" y="3625473"/>
              <a:ext cx="3172030" cy="1489435"/>
            </a:xfrm>
            <a:prstGeom prst="roundRect">
              <a:avLst>
                <a:gd name="adj" fmla="val 10000"/>
              </a:avLst>
            </a:prstGeom>
            <a:grpFill/>
            <a:ln w="38100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815192" y="3638766"/>
              <a:ext cx="3115748" cy="1476300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" tIns="16510" rIns="24765" bIns="16510" numCol="1" spcCol="1270" anchor="ctr" anchorCtr="0">
              <a:noAutofit/>
            </a:bodyPr>
            <a:lstStyle/>
            <a:p>
              <a:pPr algn="ctr" fontAlgn="base"/>
              <a:r>
                <a:rPr lang="ru-RU" sz="1300" dirty="0" smtClean="0"/>
                <a:t>Проект нормативов допустимых выбросов загрязняющих веществ (НДВ), разработан для ТОО «СП «ЮГХК», рудника 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, участка №4. </a:t>
              </a:r>
            </a:p>
            <a:p>
              <a:pPr algn="ctr" fontAlgn="base"/>
              <a:r>
                <a:rPr lang="ru-RU" sz="1300" dirty="0" smtClean="0"/>
                <a:t>Основание для исполнения проектных решений является Договор №152-25 от 15.04.2025 г, между ТОО «</a:t>
              </a:r>
              <a:r>
                <a:rPr lang="ru-RU" sz="1300" dirty="0" err="1" smtClean="0"/>
                <a:t>Актино-СКБ</a:t>
              </a:r>
              <a:r>
                <a:rPr lang="ru-RU" sz="1300" dirty="0" smtClean="0"/>
                <a:t>» и ТОО «СП «ЮГХК».</a:t>
              </a:r>
            </a:p>
            <a:p>
              <a:pPr algn="ctr" fontAlgn="base"/>
              <a:r>
                <a:rPr lang="ru-RU" sz="1300" dirty="0" smtClean="0"/>
                <a:t>Целью работы является корректировка проектных решений нормативов допустимых выбросов при работе рудника 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,   №4.</a:t>
              </a:r>
            </a:p>
            <a:p>
              <a:pPr algn="ctr" fontAlgn="base"/>
              <a:r>
                <a:rPr lang="ru-RU" sz="1300" dirty="0" smtClean="0"/>
                <a:t>Представленный документ содержит результаты расчета концентраций (рассеивания) загрязняющих веществ в атмосферном воздухе, создаваемых выбросами ТОО «СП «ЮГХК» рудник 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   №4 и нормативы выбросов загрязняющих веществ в атмосферу для указанного объекта ТОО «СП «ЮГХК» на период 2026-2030г.г.</a:t>
              </a:r>
            </a:p>
            <a:p>
              <a:pPr algn="ctr"/>
              <a:r>
                <a:rPr lang="ru-RU" sz="1300" dirty="0" smtClean="0"/>
                <a:t>В </a:t>
              </a:r>
              <a:r>
                <a:rPr lang="ru-RU" sz="1300" dirty="0" smtClean="0"/>
                <a:t>соответствии с Рабочим проектом «Промышленная отработка месторождения урана «Южный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»  на участке №4 расположены промышленные площадки, объединенные между собой единым технологическим процессом: </a:t>
              </a:r>
              <a:r>
                <a:rPr lang="ru-RU" sz="1300" dirty="0" smtClean="0"/>
                <a:t> Площадка </a:t>
              </a:r>
              <a:r>
                <a:rPr lang="ru-RU" sz="1300" dirty="0" smtClean="0"/>
                <a:t>№1 -  добычной комплекс; </a:t>
              </a:r>
              <a:r>
                <a:rPr lang="ru-RU" sz="1300" dirty="0" smtClean="0"/>
                <a:t> Площадка </a:t>
              </a:r>
              <a:r>
                <a:rPr lang="ru-RU" sz="1300" dirty="0" smtClean="0"/>
                <a:t>№2 -  (Центральная) </a:t>
              </a:r>
              <a:r>
                <a:rPr lang="ru-RU" sz="1300" dirty="0" smtClean="0"/>
                <a:t>;</a:t>
              </a:r>
              <a:endParaRPr lang="ru-RU" sz="1300" dirty="0" smtClean="0"/>
            </a:p>
            <a:p>
              <a:pPr algn="ctr"/>
              <a:r>
                <a:rPr lang="ru-RU" sz="1300" dirty="0" smtClean="0"/>
                <a:t>Площадка №3 - Вахтовый </a:t>
              </a:r>
              <a:r>
                <a:rPr lang="ru-RU" sz="1300" dirty="0" smtClean="0"/>
                <a:t>поселок; ГТП </a:t>
              </a:r>
              <a:r>
                <a:rPr lang="ru-RU" sz="1300" dirty="0" smtClean="0"/>
                <a:t>СЖР №</a:t>
              </a:r>
              <a:r>
                <a:rPr lang="ru-RU" sz="1300" dirty="0" smtClean="0"/>
                <a:t>4; </a:t>
              </a:r>
              <a:r>
                <a:rPr lang="ru-RU" sz="1300" dirty="0" smtClean="0"/>
                <a:t>СЖР №</a:t>
              </a:r>
              <a:r>
                <a:rPr lang="ru-RU" sz="1300" dirty="0" smtClean="0"/>
                <a:t>2.</a:t>
              </a:r>
              <a:endParaRPr lang="ru-RU" sz="1300" dirty="0" smtClean="0"/>
            </a:p>
            <a:p>
              <a:pPr algn="ctr" fontAlgn="base"/>
              <a:r>
                <a:rPr lang="ru-RU" sz="1300" b="1" dirty="0" smtClean="0"/>
                <a:t>Основанием </a:t>
              </a:r>
              <a:r>
                <a:rPr lang="ru-RU" sz="1300" b="1" dirty="0" smtClean="0"/>
                <a:t>для корректировки проекта нормативов НДВ на 2026-2030гг. для ТОО «СП «ЮГХК» рудник Южный </a:t>
              </a:r>
              <a:r>
                <a:rPr lang="ru-RU" sz="1300" b="1" dirty="0" err="1" smtClean="0"/>
                <a:t>Инкай</a:t>
              </a:r>
              <a:r>
                <a:rPr lang="ru-RU" sz="1300" b="1" dirty="0" smtClean="0"/>
                <a:t>   №4 являются результаты внеочередной проведенной инвентаризации источников выбросов на объектах ТОО «СП «ЮГХК». В процессе инвентаризации уточнялись параметры выбросов и их физические характеристики</a:t>
              </a:r>
              <a:r>
                <a:rPr lang="ru-RU" sz="1300" b="1" dirty="0" smtClean="0"/>
                <a:t>.</a:t>
              </a:r>
            </a:p>
            <a:p>
              <a:pPr fontAlgn="base"/>
              <a:r>
                <a:rPr lang="ru-RU" sz="1300" dirty="0" smtClean="0"/>
                <a:t>Общее число источников выбросов загрязняющих веществ в атмосферу на 2026 год - 108, в том числе: организованных – 95, неорганизованных площадных – 13. Автотранспорт – 44 единиц.</a:t>
              </a:r>
            </a:p>
            <a:p>
              <a:pPr fontAlgn="base"/>
              <a:r>
                <a:rPr lang="ru-RU" sz="1300" dirty="0" smtClean="0"/>
                <a:t>Суммарное количество выбросов загрязняющих веществ от источников ТОО «СП «ЮГХК» рудник Южный </a:t>
              </a:r>
              <a:r>
                <a:rPr lang="ru-RU" sz="1300" dirty="0" err="1" smtClean="0"/>
                <a:t>Инкай</a:t>
              </a:r>
              <a:r>
                <a:rPr lang="ru-RU" sz="1300" dirty="0" smtClean="0"/>
                <a:t>   №4 на 2026 - 2030 гг., определенное по результатам инвентаризации, составляет 255.152660121 т/год (32.5015440512 г/с</a:t>
              </a:r>
              <a:r>
                <a:rPr lang="ru-RU" sz="1300" dirty="0" smtClean="0"/>
                <a:t>). В </a:t>
              </a:r>
              <a:r>
                <a:rPr lang="ru-RU" sz="1300" dirty="0" smtClean="0"/>
                <a:t>ближайшей жилой зоне (п. </a:t>
              </a:r>
              <a:r>
                <a:rPr lang="ru-RU" sz="1300" dirty="0" err="1" smtClean="0"/>
                <a:t>Тайконыр</a:t>
              </a:r>
              <a:r>
                <a:rPr lang="ru-RU" sz="1300" dirty="0" smtClean="0"/>
                <a:t>) превышения ЭНК исключены. </a:t>
              </a:r>
            </a:p>
            <a:p>
              <a:pPr algn="ctr" fontAlgn="base"/>
              <a:endParaRPr lang="ru-RU" sz="13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136904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900" b="1" dirty="0" smtClean="0">
                <a:solidFill>
                  <a:schemeClr val="tx2"/>
                </a:solidFill>
                <a:cs typeface="Roboto Condensed"/>
              </a:rPr>
              <a:t>Сведения по выбросам загрязняющих веществ/</a:t>
            </a:r>
            <a:br>
              <a:rPr lang="ru-RU" sz="2900" b="1" dirty="0" smtClean="0">
                <a:solidFill>
                  <a:schemeClr val="tx2"/>
                </a:solidFill>
                <a:cs typeface="Roboto Condensed"/>
              </a:rPr>
            </a:br>
            <a:r>
              <a:rPr lang="ru-RU" sz="2900" dirty="0" smtClean="0"/>
              <a:t> </a:t>
            </a:r>
            <a:r>
              <a:rPr lang="ru-RU" sz="2900" b="1" dirty="0" err="1" smtClean="0">
                <a:solidFill>
                  <a:schemeClr val="tx2"/>
                </a:solidFill>
                <a:cs typeface="Roboto Condensed"/>
              </a:rPr>
              <a:t>Ластаушы</a:t>
            </a:r>
            <a:r>
              <a:rPr lang="ru-RU" sz="29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2900" b="1" dirty="0" err="1" smtClean="0">
                <a:solidFill>
                  <a:schemeClr val="tx2"/>
                </a:solidFill>
                <a:cs typeface="Roboto Condensed"/>
              </a:rPr>
              <a:t>заттардың шығарындылары бойынша</a:t>
            </a:r>
            <a:r>
              <a:rPr lang="ru-RU" sz="2900" b="1" dirty="0" smtClean="0">
                <a:solidFill>
                  <a:schemeClr val="tx2"/>
                </a:solidFill>
                <a:cs typeface="Roboto Condensed"/>
              </a:rPr>
              <a:t> </a:t>
            </a:r>
            <a:r>
              <a:rPr lang="ru-RU" sz="2900" b="1" dirty="0" err="1" smtClean="0">
                <a:solidFill>
                  <a:schemeClr val="tx2"/>
                </a:solidFill>
                <a:cs typeface="Roboto Condensed"/>
              </a:rPr>
              <a:t>мәліметтер</a:t>
            </a:r>
            <a:endParaRPr lang="ru-RU" sz="29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86B21-B9CB-4BE4-8E49-2180917B2CA5}" type="slidenum">
              <a:rPr lang="ru-RU" sz="4000" smtClean="0">
                <a:solidFill>
                  <a:srgbClr val="000099"/>
                </a:solidFill>
              </a:rPr>
              <a:pPr/>
              <a:t>9</a:t>
            </a:fld>
            <a:endParaRPr lang="ru-RU" sz="4000" dirty="0">
              <a:solidFill>
                <a:srgbClr val="000099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 cstate="print"/>
          <a:srcRect l="17324" t="7055" b="6479"/>
          <a:stretch/>
        </p:blipFill>
        <p:spPr bwMode="auto">
          <a:xfrm>
            <a:off x="2267744" y="2132856"/>
            <a:ext cx="4589253" cy="38395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907704" y="2348880"/>
            <a:ext cx="5159375" cy="2027238"/>
            <a:chOff x="2432" y="1915"/>
            <a:chExt cx="8124" cy="3192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5814" y="1915"/>
              <a:ext cx="1155" cy="638"/>
            </a:xfrm>
            <a:prstGeom prst="wedgeRectCallout">
              <a:avLst>
                <a:gd name="adj1" fmla="val -74824"/>
                <a:gd name="adj2" fmla="val 7351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Вахтовый </a:t>
              </a: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поселок 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AutoShape 6"/>
            <p:cNvSpPr>
              <a:spLocks noChangeArrowheads="1"/>
            </p:cNvSpPr>
            <p:nvPr/>
          </p:nvSpPr>
          <p:spPr bwMode="auto">
            <a:xfrm>
              <a:off x="8762" y="3993"/>
              <a:ext cx="1794" cy="705"/>
            </a:xfrm>
            <a:prstGeom prst="wedgeRectCallout">
              <a:avLst>
                <a:gd name="adj1" fmla="val -130185"/>
                <a:gd name="adj2" fmla="val 1999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Промышленная площадка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2432" y="2336"/>
              <a:ext cx="1602" cy="2771"/>
              <a:chOff x="2432" y="2336"/>
              <a:chExt cx="1602" cy="2771"/>
            </a:xfrm>
          </p:grpSpPr>
          <p:sp>
            <p:nvSpPr>
              <p:cNvPr id="1030" name="AutoShape 5"/>
              <p:cNvSpPr>
                <a:spLocks noChangeArrowheads="1"/>
              </p:cNvSpPr>
              <p:nvPr/>
            </p:nvSpPr>
            <p:spPr bwMode="auto">
              <a:xfrm>
                <a:off x="2432" y="4483"/>
                <a:ext cx="1304" cy="624"/>
              </a:xfrm>
              <a:prstGeom prst="wedgeRectCallout">
                <a:avLst>
                  <a:gd name="adj1" fmla="val 109681"/>
                  <a:gd name="adj2" fmla="val -14741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Вахтовы</a:t>
                </a: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й </a:t>
                </a: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поселок 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AutoShape 7"/>
              <p:cNvSpPr>
                <a:spLocks noChangeArrowheads="1"/>
              </p:cNvSpPr>
              <p:nvPr/>
            </p:nvSpPr>
            <p:spPr bwMode="auto">
              <a:xfrm>
                <a:off x="2635" y="2336"/>
                <a:ext cx="1399" cy="638"/>
              </a:xfrm>
              <a:prstGeom prst="wedgeRectCallout">
                <a:avLst>
                  <a:gd name="adj1" fmla="val 91139"/>
                  <a:gd name="adj2" fmla="val 8610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Вахтовый поселок</a:t>
                </a: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VIP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3356</Words>
  <Application>Microsoft Office PowerPoint</Application>
  <PresentationFormat>Экран (4:3)</PresentationFormat>
  <Paragraphs>156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Общие сведения/Жалпы мәліметтер</vt:lpstr>
      <vt:lpstr>Общие сведения/Жалпы мәліметтер</vt:lpstr>
      <vt:lpstr>Общие сведения/Жалпы мәліметтер</vt:lpstr>
      <vt:lpstr>Общие сведения/Жалпы мәліметтер</vt:lpstr>
      <vt:lpstr>Общие сведения/Жалпы мәліметтер</vt:lpstr>
      <vt:lpstr>Общие сведения/Жалпы мәліметтер</vt:lpstr>
      <vt:lpstr>Сведения по выбросам загрязняющих веществ/  Ластаушы заттардың шығарындылары бойынша мәліметтер</vt:lpstr>
      <vt:lpstr>Слайд 9</vt:lpstr>
      <vt:lpstr>Сведения по выбросам загрязняющих веществ/  Ластаушы заттардың шығарындылары бойынша мәліметтер</vt:lpstr>
      <vt:lpstr>Сведения по образованию отходов/  Қалдықтардың пайда болуы жөніндегі мәліметтер</vt:lpstr>
      <vt:lpstr>Раздельный сбор отходов/  Қалдықтарды бөлек жинау  </vt:lpstr>
      <vt:lpstr>Сведения по образованию отходов/  Қалдықтардың пайда болуы жөніндегі мәліметтер</vt:lpstr>
      <vt:lpstr>Сведения по сбросам сточных вод/ Сарқынды суларды ағызу жөніндегі мәліметтер</vt:lpstr>
      <vt:lpstr>Слайд 15</vt:lpstr>
      <vt:lpstr>Сведения по сбросам сточных вод/ Сарқынды суларды ағызу жөніндегі мәліметтер</vt:lpstr>
      <vt:lpstr>Природоохранные мероприятия/  Табиғатты қорғау шаралары</vt:lpstr>
      <vt:lpstr>Природоохранные мероприятия/  Табиғатты қорғау шаралары</vt:lpstr>
      <vt:lpstr>Заключение/Қорытынды</vt:lpstr>
      <vt:lpstr>Назар аударғаныңызға рақмет 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station 31</dc:creator>
  <cp:lastModifiedBy>AktinoSKB</cp:lastModifiedBy>
  <cp:revision>151</cp:revision>
  <dcterms:created xsi:type="dcterms:W3CDTF">2024-01-24T07:15:48Z</dcterms:created>
  <dcterms:modified xsi:type="dcterms:W3CDTF">2025-12-11T13:35:01Z</dcterms:modified>
</cp:coreProperties>
</file>