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9" r:id="rId3"/>
    <p:sldId id="262" r:id="rId4"/>
    <p:sldId id="275" r:id="rId5"/>
    <p:sldId id="270" r:id="rId6"/>
    <p:sldId id="281" r:id="rId7"/>
    <p:sldId id="276" r:id="rId8"/>
    <p:sldId id="277" r:id="rId9"/>
    <p:sldId id="286" r:id="rId10"/>
    <p:sldId id="283" r:id="rId11"/>
    <p:sldId id="282" r:id="rId12"/>
    <p:sldId id="278" r:id="rId13"/>
    <p:sldId id="287" r:id="rId14"/>
    <p:sldId id="284" r:id="rId15"/>
    <p:sldId id="279" r:id="rId16"/>
    <p:sldId id="280" r:id="rId17"/>
    <p:sldId id="285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99"/>
    <a:srgbClr val="FFFFCC"/>
    <a:srgbClr val="0066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66" d="100"/>
          <a:sy n="66" d="100"/>
        </p:scale>
        <p:origin x="-151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65386-60FD-430B-81D3-A2B44B298282}" type="datetimeFigureOut">
              <a:rPr lang="ru-RU" smtClean="0"/>
              <a:pPr/>
              <a:t>03.01.2026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B10AD-F0D7-433D-AB91-C8E3ADBE8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10AD-F0D7-433D-AB91-C8E3ADBE85A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4C295-031C-49C5-9DAA-39C2EC4FA63B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E467-E87D-4056-9A9A-4F0D6063C468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734B-293F-4480-B317-4A10A427001B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99F55-1090-4F08-9A5A-6411D67322C4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244ED-E8FF-4948-8514-E3FFB7BAC5C7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9300-22B0-49B9-BFA1-F5B33A1004C5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5CB6-DE32-4C2E-8B78-2C97BC01B7FE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4EB-7030-4CBF-A7E8-F8E1BE1B8D3D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3CB3-D6D0-45FE-960A-0A40D44A31EE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5B24-3FE5-481F-88F9-A8DB43C11E5B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5AAC-BDD0-4D82-9BB9-C701C4537F3E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F7AD8-C725-4BD5-B9C2-4F1689CD9FBD}" type="datetime1">
              <a:rPr lang="ru-RU" smtClean="0"/>
              <a:pPr/>
              <a:t>03.01.2026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86B21-B9CB-4BE4-8E49-2180917B2C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/>
          <p:nvPr/>
        </p:nvPicPr>
        <p:blipFill rotWithShape="1">
          <a:blip r:embed="rId3" cstate="print">
            <a:lum bright="20000"/>
          </a:blip>
          <a:srcRect l="24533" t="19842" r="1069" b="2604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ln w="25400">
            <a:solidFill>
              <a:schemeClr val="bg2">
                <a:lumMod val="50000"/>
              </a:schemeClr>
            </a:solidFill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arto="http://schemas.microsoft.com/office/word/2006/arto" xmlns:pic="http://schemas.openxmlformats.org/drawingml/2006/picture" xmlns:lc="http://schemas.openxmlformats.org/drawingml/2006/lockedCanvas"/>
            </a:ext>
          </a:extLst>
        </p:spPr>
      </p:pic>
      <p:sp>
        <p:nvSpPr>
          <p:cNvPr id="5" name="Прямоугольный треугольник 3">
            <a:extLst>
              <a:ext uri="{FF2B5EF4-FFF2-40B4-BE49-F238E27FC236}">
                <a16:creationId xmlns:a16="http://schemas.microsoft.com/office/drawing/2014/main" xmlns="" id="{5BEEB55C-2948-4028-91D6-18B4C403B96F}"/>
              </a:ext>
            </a:extLst>
          </p:cNvPr>
          <p:cNvSpPr/>
          <p:nvPr/>
        </p:nvSpPr>
        <p:spPr>
          <a:xfrm>
            <a:off x="1" y="-3401"/>
            <a:ext cx="9144000" cy="6846887"/>
          </a:xfrm>
          <a:custGeom>
            <a:avLst/>
            <a:gdLst>
              <a:gd name="connsiteX0" fmla="*/ 0 w 12192000"/>
              <a:gd name="connsiteY0" fmla="*/ 6858000 h 6858000"/>
              <a:gd name="connsiteX1" fmla="*/ 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0" fmla="*/ 0 w 12192000"/>
              <a:gd name="connsiteY0" fmla="*/ 6858000 h 6858000"/>
              <a:gd name="connsiteX1" fmla="*/ 0 w 12192000"/>
              <a:gd name="connsiteY1" fmla="*/ 0 h 6858000"/>
              <a:gd name="connsiteX2" fmla="*/ 1387642 w 12192000"/>
              <a:gd name="connsiteY2" fmla="*/ 76200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0" fmla="*/ 0 w 12192000"/>
              <a:gd name="connsiteY0" fmla="*/ 6866021 h 6866021"/>
              <a:gd name="connsiteX1" fmla="*/ 0 w 12192000"/>
              <a:gd name="connsiteY1" fmla="*/ 8021 h 6866021"/>
              <a:gd name="connsiteX2" fmla="*/ 2109537 w 12192000"/>
              <a:gd name="connsiteY2" fmla="*/ 0 h 6866021"/>
              <a:gd name="connsiteX3" fmla="*/ 12192000 w 12192000"/>
              <a:gd name="connsiteY3" fmla="*/ 6866021 h 6866021"/>
              <a:gd name="connsiteX4" fmla="*/ 0 w 12192000"/>
              <a:gd name="connsiteY4" fmla="*/ 6866021 h 6866021"/>
              <a:gd name="connsiteX0" fmla="*/ 0 w 12192000"/>
              <a:gd name="connsiteY0" fmla="*/ 6866021 h 6866021"/>
              <a:gd name="connsiteX1" fmla="*/ 0 w 12192000"/>
              <a:gd name="connsiteY1" fmla="*/ 8021 h 6866021"/>
              <a:gd name="connsiteX2" fmla="*/ 2109537 w 12192000"/>
              <a:gd name="connsiteY2" fmla="*/ 0 h 6866021"/>
              <a:gd name="connsiteX3" fmla="*/ 12192000 w 12192000"/>
              <a:gd name="connsiteY3" fmla="*/ 6866021 h 6866021"/>
              <a:gd name="connsiteX4" fmla="*/ 0 w 12192000"/>
              <a:gd name="connsiteY4" fmla="*/ 6866021 h 6866021"/>
              <a:gd name="connsiteX0" fmla="*/ 0 w 12192000"/>
              <a:gd name="connsiteY0" fmla="*/ 6866021 h 6866021"/>
              <a:gd name="connsiteX1" fmla="*/ 0 w 12192000"/>
              <a:gd name="connsiteY1" fmla="*/ 8021 h 6866021"/>
              <a:gd name="connsiteX2" fmla="*/ 2109537 w 12192000"/>
              <a:gd name="connsiteY2" fmla="*/ 0 h 6866021"/>
              <a:gd name="connsiteX3" fmla="*/ 12192000 w 12192000"/>
              <a:gd name="connsiteY3" fmla="*/ 6866021 h 6866021"/>
              <a:gd name="connsiteX4" fmla="*/ 0 w 12192000"/>
              <a:gd name="connsiteY4" fmla="*/ 6866021 h 686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66021">
                <a:moveTo>
                  <a:pt x="0" y="6866021"/>
                </a:moveTo>
                <a:lnTo>
                  <a:pt x="0" y="8021"/>
                </a:lnTo>
                <a:lnTo>
                  <a:pt x="2109537" y="0"/>
                </a:lnTo>
                <a:cubicBezTo>
                  <a:pt x="3264568" y="2874211"/>
                  <a:pt x="6432884" y="5315284"/>
                  <a:pt x="12192000" y="6866021"/>
                </a:cubicBezTo>
                <a:lnTo>
                  <a:pt x="0" y="6866021"/>
                </a:lnTo>
                <a:close/>
              </a:path>
            </a:pathLst>
          </a:custGeom>
          <a:solidFill>
            <a:srgbClr val="92D05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xmlns="" id="{2DE822B6-25BF-406C-91C9-397B969BB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05064"/>
            <a:ext cx="6074727" cy="2607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57198">
              <a:lnSpc>
                <a:spcPct val="85000"/>
              </a:lnSpc>
              <a:defRPr/>
            </a:pPr>
            <a:r>
              <a:rPr lang="ru-RU" sz="3200" b="1" dirty="0" smtClean="0">
                <a:solidFill>
                  <a:srgbClr val="FF0000"/>
                </a:solidFill>
              </a:rPr>
              <a:t>«</a:t>
            </a:r>
            <a:r>
              <a:rPr lang="ru-RU" sz="3200" b="1" dirty="0" smtClean="0">
                <a:solidFill>
                  <a:srgbClr val="FF0000"/>
                </a:solidFill>
              </a:rPr>
              <a:t>Строительство водоотведения с локальными очистными сооружениями сточных вод мясокомбината ТОО «EURASIA AGRO SEMEY» с отводом очищенных вод на пруды</a:t>
            </a:r>
            <a:r>
              <a:rPr lang="ru-RU" sz="3200" b="1" dirty="0" smtClean="0">
                <a:solidFill>
                  <a:srgbClr val="FF0000"/>
                </a:solidFill>
              </a:rPr>
              <a:t>»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2">
            <a:extLst>
              <a:ext uri="{FF2B5EF4-FFF2-40B4-BE49-F238E27FC236}">
                <a16:creationId xmlns:a16="http://schemas.microsoft.com/office/drawing/2014/main" xmlns="" id="{2DE822B6-25BF-406C-91C9-397B969BB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720" y="764704"/>
            <a:ext cx="6074727" cy="1351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57198">
              <a:lnSpc>
                <a:spcPct val="85000"/>
              </a:lnSpc>
              <a:defRPr/>
            </a:pPr>
            <a:r>
              <a:rPr lang="kk-KZ" sz="3200" b="1" dirty="0" smtClean="0">
                <a:solidFill>
                  <a:srgbClr val="000099"/>
                </a:solidFill>
              </a:rPr>
              <a:t>“Ақдала” кенішінің 2026-2030 жылдар аралығында жұмыс істеуіне рұқсат алу</a:t>
            </a:r>
            <a:endParaRPr lang="en-US" sz="3200" b="1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Слайд 6 Раздельный </a:t>
            </a: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сбор отходов/</a:t>
            </a:r>
            <a:br>
              <a:rPr lang="ru-RU" sz="3200" b="1" dirty="0" smtClean="0">
                <a:solidFill>
                  <a:schemeClr val="tx2"/>
                </a:solidFill>
                <a:cs typeface="Roboto Condensed"/>
              </a:rPr>
            </a:b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cs typeface="Roboto Condensed"/>
              </a:rPr>
              <a:t>Қалдықтарды бөлек жинау</a:t>
            </a: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</a:br>
            <a:endParaRPr lang="ru-RU" sz="3200" b="1" dirty="0" smtClean="0">
              <a:solidFill>
                <a:schemeClr val="tx2"/>
              </a:solidFill>
              <a:cs typeface="Roboto Condensed"/>
            </a:endParaRPr>
          </a:p>
        </p:txBody>
      </p:sp>
      <p:pic>
        <p:nvPicPr>
          <p:cNvPr id="30722" name="Picture 2" descr="В Лиде совершенствуют раздельный сбор мусор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80928"/>
            <a:ext cx="5495925" cy="3457576"/>
          </a:xfrm>
          <a:prstGeom prst="rect">
            <a:avLst/>
          </a:prstGeom>
          <a:noFill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5567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На предприятии производится раздельный сбор отходов/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</a:br>
            <a:r>
              <a:rPr lang="ru-RU" sz="32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Кәсіпорында қалдықтарды бөлек жинау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жүргізіледі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</a:b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Roboto Condensed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10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3366"/>
                </a:solidFill>
              </a:rPr>
              <a:t>Слайд 7 Модульная </a:t>
            </a:r>
            <a:r>
              <a:rPr lang="ru-RU" sz="2800" b="1" dirty="0" smtClean="0">
                <a:solidFill>
                  <a:srgbClr val="003366"/>
                </a:solidFill>
              </a:rPr>
              <a:t>очистка сточных вод </a:t>
            </a:r>
            <a:r>
              <a:rPr lang="ru-RU" sz="2800" b="1" dirty="0" smtClean="0">
                <a:solidFill>
                  <a:srgbClr val="003366"/>
                </a:solidFill>
              </a:rPr>
              <a:t>/</a:t>
            </a:r>
            <a:r>
              <a:rPr lang="ru-RU" sz="2800" b="1" dirty="0" err="1" smtClean="0">
                <a:solidFill>
                  <a:srgbClr val="003366"/>
                </a:solidFill>
              </a:rPr>
              <a:t>Ағынды суларды</a:t>
            </a:r>
            <a:r>
              <a:rPr lang="ru-RU" sz="2800" b="1" dirty="0" smtClean="0">
                <a:solidFill>
                  <a:srgbClr val="003366"/>
                </a:solidFill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</a:rPr>
              <a:t>модульдік</a:t>
            </a:r>
            <a:r>
              <a:rPr lang="ru-RU" sz="2800" b="1" dirty="0" smtClean="0">
                <a:solidFill>
                  <a:srgbClr val="003366"/>
                </a:solidFill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</a:rPr>
              <a:t>тазарту</a:t>
            </a:r>
            <a:r>
              <a:rPr lang="ru-RU" sz="2800" b="1" dirty="0" smtClean="0">
                <a:solidFill>
                  <a:srgbClr val="003366"/>
                </a:solidFill>
              </a:rPr>
              <a:t> </a:t>
            </a:r>
            <a:endParaRPr lang="ru-RU" sz="2800" b="1" dirty="0">
              <a:solidFill>
                <a:srgbClr val="003366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chemeClr val="accent2">
              <a:lumMod val="20000"/>
              <a:lumOff val="80000"/>
              <a:alpha val="53000"/>
            </a:scheme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 fontAlgn="base"/>
              <a:r>
                <a:rPr lang="ru-RU" dirty="0" smtClean="0"/>
                <a:t>Очистные сооружения поставляются единым комплексом, что упрощает поставку, ремонт и обслуживание. </a:t>
              </a:r>
            </a:p>
            <a:p>
              <a:pPr algn="ctr" fontAlgn="base"/>
              <a:endParaRPr lang="ru-RU" dirty="0" smtClean="0"/>
            </a:p>
            <a:p>
              <a:pPr algn="ctr" fontAlgn="base"/>
              <a:r>
                <a:rPr lang="ru-RU" dirty="0" err="1" smtClean="0"/>
                <a:t>Тазарту</a:t>
              </a:r>
              <a:r>
                <a:rPr lang="ru-RU" dirty="0" smtClean="0"/>
                <a:t> </a:t>
              </a:r>
              <a:r>
                <a:rPr lang="ru-RU" dirty="0" err="1" smtClean="0"/>
                <a:t>қондырғылары жеткізуді</a:t>
              </a:r>
              <a:r>
                <a:rPr lang="ru-RU" dirty="0" smtClean="0"/>
                <a:t>, </a:t>
              </a:r>
              <a:r>
                <a:rPr lang="ru-RU" dirty="0" err="1" smtClean="0"/>
                <a:t>жөндеуді және қызмет көрсетуді жеңілдететін бірыңғай кешенмен</a:t>
              </a:r>
              <a:r>
                <a:rPr lang="ru-RU" dirty="0" smtClean="0"/>
                <a:t> </a:t>
              </a:r>
              <a:r>
                <a:rPr lang="ru-RU" dirty="0" err="1" smtClean="0"/>
                <a:t>қамтамасыз етіледі</a:t>
              </a:r>
              <a:r>
                <a:rPr lang="ru-RU" dirty="0" smtClean="0"/>
                <a:t>.</a:t>
              </a:r>
              <a:endParaRPr lang="ru-RU" dirty="0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11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8 Сведения по образованию 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отходов/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қалдықтардың 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жөніндегі мәліметтер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rgbClr val="FFFFCC">
              <a:alpha val="52941"/>
            </a:srgb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r>
                <a:rPr lang="ru-RU" sz="1400" dirty="0" smtClean="0"/>
                <a:t>В процессе строительства объекта возможно образование следующих видов отходов:</a:t>
              </a:r>
            </a:p>
            <a:p>
              <a:r>
                <a:rPr lang="ru-RU" sz="1400" dirty="0" smtClean="0"/>
                <a:t>15 02 02* Обтирочный материал, загрязненный нефтепродуктами  0,019 т/период;</a:t>
              </a:r>
            </a:p>
            <a:p>
              <a:r>
                <a:rPr lang="ru-RU" sz="1400" dirty="0" smtClean="0"/>
                <a:t>08 01 11* Тара из под ЛКМ  2,32 т/период;</a:t>
              </a:r>
            </a:p>
            <a:p>
              <a:r>
                <a:rPr lang="ru-RU" sz="1400" dirty="0" smtClean="0"/>
                <a:t>20 03 01 Твердые бытовые отходы 1,05 т/период;</a:t>
              </a:r>
            </a:p>
            <a:p>
              <a:r>
                <a:rPr lang="ru-RU" sz="1400" dirty="0" smtClean="0"/>
                <a:t>17 09 04 Строительный мусор 1 т/период; </a:t>
              </a:r>
            </a:p>
            <a:p>
              <a:r>
                <a:rPr lang="ru-RU" sz="1400" dirty="0" smtClean="0"/>
                <a:t>12 01 13 Огарки сварочных электродов 0,0087 т/период.</a:t>
              </a:r>
            </a:p>
            <a:p>
              <a:r>
                <a:rPr lang="ru-RU" sz="1400" dirty="0" smtClean="0"/>
                <a:t>В процессе эксплуатации предприятия образуются следующие виды отходов: </a:t>
              </a:r>
            </a:p>
            <a:p>
              <a:r>
                <a:rPr lang="ru-RU" sz="1400" dirty="0" smtClean="0"/>
                <a:t>19 02 08* Уловленные нефтепродукты с </a:t>
              </a:r>
              <a:r>
                <a:rPr lang="ru-RU" sz="1400" dirty="0" err="1" smtClean="0"/>
                <a:t>нефтеловушек</a:t>
              </a:r>
              <a:r>
                <a:rPr lang="ru-RU" sz="1400" dirty="0" smtClean="0"/>
                <a:t>   61,79 т/год;</a:t>
              </a:r>
            </a:p>
            <a:p>
              <a:r>
                <a:rPr lang="ru-RU" sz="1400" dirty="0" smtClean="0"/>
                <a:t>19 08 02 Осадок очистных сооружений дождевой (ливневой) канализации  116,606 т/год;</a:t>
              </a:r>
            </a:p>
            <a:p>
              <a:r>
                <a:rPr lang="ru-RU" sz="1400" dirty="0" smtClean="0"/>
                <a:t>19 08 09 Отходы </a:t>
              </a:r>
              <a:r>
                <a:rPr lang="ru-RU" sz="1400" dirty="0" err="1" smtClean="0"/>
                <a:t>жироуловителя</a:t>
              </a:r>
              <a:r>
                <a:rPr lang="ru-RU" sz="1400" dirty="0" smtClean="0"/>
                <a:t> 1812 т/год;</a:t>
              </a:r>
            </a:p>
            <a:p>
              <a:r>
                <a:rPr lang="ru-RU" sz="1400" dirty="0" smtClean="0"/>
                <a:t>19 08 16 Иловые осадки от канализационных очистных сооружений 1 210,6 т/год;</a:t>
              </a:r>
            </a:p>
            <a:p>
              <a:r>
                <a:rPr lang="ru-RU" sz="1400" dirty="0" smtClean="0"/>
                <a:t>При реализации строительных работ, будут производиться операции по сбору отходов, которые могут включать в себя вспомогательные операции по сортировке и накоплению отходов в процессе их сбора.</a:t>
              </a:r>
            </a:p>
            <a:p>
              <a:pPr algn="ctr"/>
              <a:r>
                <a:rPr lang="ru-RU" sz="1400" b="1" u="sng" dirty="0" smtClean="0"/>
                <a:t>Основной перечень отходов, образование которых планируется при строительстве и эксплуатации</a:t>
              </a:r>
            </a:p>
            <a:p>
              <a:pPr algn="ctr"/>
              <a:r>
                <a:rPr lang="ru-RU" sz="1400" b="1" u="sng" dirty="0" smtClean="0"/>
                <a:t>Промасленные </a:t>
              </a:r>
              <a:r>
                <a:rPr lang="ru-RU" sz="1400" b="1" u="sng" dirty="0" smtClean="0"/>
                <a:t>отходы (ветошь)</a:t>
              </a:r>
              <a:endParaRPr lang="ru-RU" sz="1400" dirty="0" smtClean="0"/>
            </a:p>
            <a:p>
              <a:pPr algn="ctr"/>
              <a:r>
                <a:rPr lang="ru-RU" sz="1400" b="1" u="sng" dirty="0" smtClean="0"/>
                <a:t>Строительные </a:t>
              </a:r>
              <a:r>
                <a:rPr lang="ru-RU" sz="1400" b="1" u="sng" dirty="0" smtClean="0"/>
                <a:t>отходы </a:t>
              </a:r>
              <a:endParaRPr lang="ru-RU" sz="1400" dirty="0" smtClean="0"/>
            </a:p>
            <a:p>
              <a:pPr algn="ctr"/>
              <a:r>
                <a:rPr lang="ru-RU" sz="1400" b="1" u="sng" dirty="0" smtClean="0"/>
                <a:t>Огарки </a:t>
              </a:r>
              <a:r>
                <a:rPr lang="ru-RU" sz="1400" b="1" u="sng" dirty="0" smtClean="0"/>
                <a:t>сварочных электродов</a:t>
              </a:r>
              <a:endParaRPr lang="ru-RU" sz="1400" dirty="0" smtClean="0"/>
            </a:p>
            <a:p>
              <a:pPr algn="ctr"/>
              <a:r>
                <a:rPr lang="ru-RU" sz="1400" b="1" u="sng" dirty="0" smtClean="0"/>
                <a:t>Тара </a:t>
              </a:r>
              <a:r>
                <a:rPr lang="ru-RU" sz="1400" b="1" u="sng" dirty="0" smtClean="0"/>
                <a:t>из-под ЛКМ </a:t>
              </a:r>
              <a:endParaRPr lang="ru-RU" sz="1400" dirty="0" smtClean="0"/>
            </a:p>
            <a:p>
              <a:pPr algn="ctr"/>
              <a:r>
                <a:rPr lang="ru-RU" sz="1400" b="1" u="sng" dirty="0" smtClean="0"/>
                <a:t>Коммунальные </a:t>
              </a:r>
              <a:r>
                <a:rPr lang="ru-RU" sz="1400" b="1" u="sng" dirty="0" smtClean="0"/>
                <a:t>отходы (ТБО) </a:t>
              </a:r>
              <a:endParaRPr lang="ru-RU" sz="1400" dirty="0" smtClean="0"/>
            </a:p>
            <a:p>
              <a:pPr algn="ctr"/>
              <a:r>
                <a:rPr lang="ru-RU" sz="1400" b="1" u="sng" dirty="0" smtClean="0"/>
                <a:t>Иловые </a:t>
              </a:r>
              <a:r>
                <a:rPr lang="ru-RU" sz="1400" b="1" u="sng" dirty="0" smtClean="0"/>
                <a:t>осадки от канализационных очистных сооружений и </a:t>
              </a:r>
              <a:r>
                <a:rPr lang="ru-RU" sz="1400" b="1" u="sng" dirty="0" err="1" smtClean="0"/>
                <a:t>биошлам</a:t>
              </a:r>
              <a:r>
                <a:rPr lang="ru-RU" sz="1400" b="1" u="sng" dirty="0" smtClean="0"/>
                <a:t> </a:t>
              </a:r>
              <a:endParaRPr lang="ru-RU" sz="1400" dirty="0" smtClean="0"/>
            </a:p>
            <a:p>
              <a:pPr algn="ctr" fontAlgn="base"/>
              <a:endParaRPr lang="ru-RU" sz="1360" dirty="0"/>
            </a:p>
          </p:txBody>
        </p: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12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8 Сведения по образованию 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отходов/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қалдықтардың 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жөніндегі мәліметтер</a:t>
            </a:r>
            <a:r>
              <a:rPr 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rgbClr val="FFFFCC">
              <a:alpha val="52941"/>
            </a:srgbClr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r>
                <a:rPr lang="ru-RU" sz="1400" dirty="0" err="1" smtClean="0"/>
                <a:t>Нысанды</a:t>
              </a:r>
              <a:r>
                <a:rPr lang="ru-RU" sz="1400" dirty="0" smtClean="0"/>
                <a:t> салу </a:t>
              </a:r>
              <a:r>
                <a:rPr lang="ru-RU" sz="1400" dirty="0" err="1" smtClean="0"/>
                <a:t>барысында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қалдықтардың келесі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түрлері пайда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болуы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мүмкін</a:t>
              </a:r>
              <a:r>
                <a:rPr lang="ru-RU" sz="1400" dirty="0" smtClean="0"/>
                <a:t>: 15 02 02* </a:t>
              </a:r>
              <a:r>
                <a:rPr lang="ru-RU" sz="1400" dirty="0" err="1" smtClean="0"/>
                <a:t>мұнай өнімдерімен ластанған сүрту </a:t>
              </a:r>
              <a:r>
                <a:rPr lang="ru-RU" sz="1400" dirty="0" smtClean="0"/>
                <a:t>материалы 0,019 т/</a:t>
              </a:r>
              <a:r>
                <a:rPr lang="ru-RU" sz="1400" dirty="0" err="1" smtClean="0"/>
                <a:t>кезең</a:t>
              </a:r>
              <a:r>
                <a:rPr lang="ru-RU" sz="1400" dirty="0" smtClean="0"/>
                <a:t>; 08 01 11* ЛКМ </a:t>
              </a:r>
              <a:r>
                <a:rPr lang="ru-RU" sz="1400" dirty="0" err="1" smtClean="0"/>
                <a:t>астындағы ыдыс</a:t>
              </a:r>
              <a:r>
                <a:rPr lang="ru-RU" sz="1400" dirty="0" smtClean="0"/>
                <a:t> 2,32 т/</a:t>
              </a:r>
              <a:r>
                <a:rPr lang="ru-RU" sz="1400" dirty="0" err="1" smtClean="0"/>
                <a:t>кезең</a:t>
              </a:r>
              <a:r>
                <a:rPr lang="ru-RU" sz="1400" dirty="0" smtClean="0"/>
                <a:t>; 20 03 01 </a:t>
              </a:r>
              <a:r>
                <a:rPr lang="ru-RU" sz="1400" dirty="0" err="1" smtClean="0"/>
                <a:t>тұрмыстық қатты қалдықтар </a:t>
              </a:r>
              <a:r>
                <a:rPr lang="ru-RU" sz="1400" dirty="0" smtClean="0"/>
                <a:t>1,05 т/</a:t>
              </a:r>
              <a:r>
                <a:rPr lang="ru-RU" sz="1400" dirty="0" err="1" smtClean="0"/>
                <a:t>кезең</a:t>
              </a:r>
              <a:r>
                <a:rPr lang="ru-RU" sz="1400" dirty="0" smtClean="0"/>
                <a:t>; 17 09 04 </a:t>
              </a:r>
              <a:r>
                <a:rPr lang="ru-RU" sz="1400" dirty="0" err="1" smtClean="0"/>
                <a:t>құрылыс қоқысы </a:t>
              </a:r>
              <a:r>
                <a:rPr lang="ru-RU" sz="1400" dirty="0" smtClean="0"/>
                <a:t>1 т/</a:t>
              </a:r>
              <a:r>
                <a:rPr lang="ru-RU" sz="1400" dirty="0" err="1" smtClean="0"/>
                <a:t>кезең</a:t>
              </a:r>
              <a:r>
                <a:rPr lang="ru-RU" sz="1400" dirty="0" smtClean="0"/>
                <a:t>; 12 01 13 </a:t>
              </a:r>
              <a:r>
                <a:rPr lang="ru-RU" sz="1400" dirty="0" err="1" smtClean="0"/>
                <a:t>дәнекерлеу электродтарының тұтануы </a:t>
              </a:r>
              <a:r>
                <a:rPr lang="ru-RU" sz="1400" dirty="0" smtClean="0"/>
                <a:t>0,0087 т/</a:t>
              </a:r>
              <a:r>
                <a:rPr lang="ru-RU" sz="1400" dirty="0" err="1" smtClean="0"/>
                <a:t>кезең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Кәсіпорынды пайдалану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барысында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қалдықтардың келесі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түрлері түзіледі: </a:t>
              </a:r>
              <a:r>
                <a:rPr lang="ru-RU" sz="1400" dirty="0" smtClean="0"/>
                <a:t>19 02 08* </a:t>
              </a:r>
              <a:r>
                <a:rPr lang="ru-RU" sz="1400" dirty="0" err="1" smtClean="0"/>
                <a:t>мұнай ұстағыштардан алынған мұнай өнімдері жылына</a:t>
              </a:r>
              <a:r>
                <a:rPr lang="ru-RU" sz="1400" dirty="0" smtClean="0"/>
                <a:t> 61,79 т; 19 08 02 </a:t>
              </a:r>
              <a:r>
                <a:rPr lang="ru-RU" sz="1400" dirty="0" err="1" smtClean="0"/>
                <a:t>жаңбыр </a:t>
              </a:r>
              <a:r>
                <a:rPr lang="ru-RU" sz="1400" dirty="0" smtClean="0"/>
                <a:t>(</a:t>
              </a:r>
              <a:r>
                <a:rPr lang="ru-RU" sz="1400" dirty="0" err="1" smtClean="0"/>
                <a:t>нөсер</a:t>
              </a:r>
              <a:r>
                <a:rPr lang="ru-RU" sz="1400" dirty="0" smtClean="0"/>
                <a:t>) </a:t>
              </a:r>
              <a:r>
                <a:rPr lang="ru-RU" sz="1400" dirty="0" err="1" smtClean="0"/>
                <a:t>кәрізін 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құрылыстарының жауын-шашыны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жылына</a:t>
              </a:r>
              <a:r>
                <a:rPr lang="ru-RU" sz="1400" dirty="0" smtClean="0"/>
                <a:t> 116,606 т; 19 08 09 май </a:t>
              </a:r>
              <a:r>
                <a:rPr lang="ru-RU" sz="1400" dirty="0" err="1" smtClean="0"/>
                <a:t>ұстағыштың қалдықтары </a:t>
              </a:r>
              <a:r>
                <a:rPr lang="ru-RU" sz="1400" dirty="0" smtClean="0"/>
                <a:t>1812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; 19 08 16 </a:t>
              </a:r>
              <a:r>
                <a:rPr lang="ru-RU" sz="1400" dirty="0" err="1" smtClean="0"/>
                <a:t>кәріздік 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құрылыстарынан жауын-шашын</a:t>
              </a:r>
              <a:r>
                <a:rPr lang="ru-RU" sz="1400" dirty="0" smtClean="0"/>
                <a:t> 1 210,6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; </a:t>
              </a:r>
              <a:r>
                <a:rPr lang="ru-RU" sz="1400" dirty="0" err="1" smtClean="0"/>
                <a:t>Құрылыс жұмыстарын іске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асыру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кезінде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қалдықтарды жинау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бойынша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операциялар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жүргізілетін болады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олар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қалдықтарды жинау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процесінде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оларды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сұрыптау және жинақтау жөніндегі қосалқы операцияларды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қамтуы мүмкін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Құрылыс және пайдалану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кезінде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қалыптасуы жоспарланған қалдықтардың негізгі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тізімі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Майланған қалдықтар (шүберек</a:t>
              </a:r>
              <a:r>
                <a:rPr lang="ru-RU" sz="1400" dirty="0" smtClean="0"/>
                <a:t>) </a:t>
              </a:r>
              <a:r>
                <a:rPr lang="ru-RU" sz="1400" dirty="0" err="1" smtClean="0"/>
                <a:t>Құрылыс қалдықтары Дәнекерлеу электродтары</a:t>
              </a:r>
              <a:r>
                <a:rPr lang="ru-RU" sz="1400" dirty="0" smtClean="0"/>
                <a:t> ЛКМ </a:t>
              </a:r>
              <a:r>
                <a:rPr lang="ru-RU" sz="1400" dirty="0" err="1" smtClean="0"/>
                <a:t>астынан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ыдыс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Коммуналдық қалдықтар </a:t>
              </a:r>
              <a:r>
                <a:rPr lang="ru-RU" sz="1400" dirty="0" smtClean="0"/>
                <a:t>(ҚТҚ) </a:t>
              </a:r>
              <a:r>
                <a:rPr lang="ru-RU" sz="1400" dirty="0" err="1" smtClean="0"/>
                <a:t>Кәріздік 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құрылыстарынан және биошламдардан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тұнба жауын-шашын</a:t>
              </a:r>
              <a:endParaRPr lang="ru-RU" sz="1360" dirty="0"/>
            </a:p>
          </p:txBody>
        </p:sp>
      </p:grp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13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Блочно-модульные очистные сооружения для очистки сточных во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348880"/>
            <a:ext cx="8498527" cy="4320480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  <a:t>Модульная очистка сточных вод/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</a:b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Ағынды суларды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модульдік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тазарту</a:t>
            </a:r>
            <a:endParaRPr lang="ru-RU" sz="3200" b="1" dirty="0" smtClean="0">
              <a:solidFill>
                <a:schemeClr val="tx2"/>
              </a:solidFill>
              <a:latin typeface="+mj-lt"/>
              <a:ea typeface="+mj-ea"/>
              <a:cs typeface="Roboto Condensed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11560" y="15567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Очистные сооружения поставляются единым модулем, что упрощает поставку, ремонт и обслуживание. /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  <a:t/>
            </a:r>
            <a:b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Roboto Condensed"/>
              </a:rPr>
            </a:b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14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Ағынды суларды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14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тазарту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14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қондырғылары жеткізуді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, </a:t>
            </a:r>
            <a:r>
              <a:rPr lang="ru-RU" sz="14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жөндеуді және техникалық қызмет көрсетуді жеңілдететін бірыңғай модульмен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 </a:t>
            </a:r>
            <a:r>
              <a:rPr lang="ru-RU" sz="1400" b="1" dirty="0" err="1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қамтамасыз етіледі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>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14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Природоохранные мероприятия/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</a:b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cs typeface="Roboto Condensed"/>
              </a:rPr>
              <a:t>Табиғатты қорғау шаралары</a:t>
            </a:r>
            <a:endParaRPr lang="ru-RU" sz="3200" b="1" dirty="0" smtClean="0">
              <a:solidFill>
                <a:schemeClr val="tx2"/>
              </a:solidFill>
              <a:cs typeface="Roboto Condensed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rgbClr val="FFFFCC">
              <a:alpha val="52941"/>
            </a:srgb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/>
              <a:r>
                <a:rPr lang="ru-RU" sz="2000" dirty="0" smtClean="0"/>
                <a:t>Обязательными </a:t>
              </a:r>
              <a:r>
                <a:rPr lang="ru-RU" sz="2000" dirty="0" smtClean="0"/>
                <a:t>мероприятиями являются:</a:t>
              </a:r>
            </a:p>
            <a:p>
              <a:pPr algn="ctr"/>
              <a:r>
                <a:rPr lang="ru-RU" sz="2000" dirty="0" smtClean="0"/>
                <a:t>Проведение плановых ремонтных работ технологического оборудования</a:t>
              </a:r>
            </a:p>
            <a:p>
              <a:pPr algn="ctr"/>
              <a:r>
                <a:rPr lang="ru-RU" sz="2000" dirty="0" smtClean="0"/>
                <a:t>Проведение работ по обеспечению контроля за качеством сбрасываемых сточных вод</a:t>
              </a:r>
            </a:p>
            <a:p>
              <a:pPr algn="ctr"/>
              <a:r>
                <a:rPr lang="ru-RU" sz="2000" dirty="0" smtClean="0"/>
                <a:t>Проведение работ по предотвращению загрязнения территории</a:t>
              </a:r>
            </a:p>
            <a:p>
              <a:pPr algn="ctr"/>
              <a:r>
                <a:rPr lang="ru-RU" sz="2000" dirty="0" smtClean="0"/>
                <a:t>Проведение рекультивации земель в следствии аварийных ситуаций</a:t>
              </a:r>
            </a:p>
            <a:p>
              <a:pPr algn="ctr"/>
              <a:r>
                <a:rPr lang="ru-RU" sz="2000" dirty="0" smtClean="0"/>
                <a:t>Проведение работ по </a:t>
              </a:r>
              <a:r>
                <a:rPr lang="ru-RU" sz="2000" dirty="0" err="1" smtClean="0"/>
                <a:t>озелению</a:t>
              </a:r>
              <a:r>
                <a:rPr lang="ru-RU" sz="2000" dirty="0" smtClean="0"/>
                <a:t> территории</a:t>
              </a:r>
            </a:p>
            <a:p>
              <a:pPr algn="ctr"/>
              <a:r>
                <a:rPr lang="ru-RU" sz="2000" dirty="0" smtClean="0"/>
                <a:t>Проведение работ по раздельному сбору  и передачи отходов для утилизации и/или вторичного использования на договорной основе</a:t>
              </a:r>
            </a:p>
            <a:p>
              <a:pPr algn="ctr"/>
              <a:r>
                <a:rPr lang="ru-RU" sz="2000" dirty="0" smtClean="0"/>
                <a:t>Проведение работ по сохранению </a:t>
              </a:r>
              <a:r>
                <a:rPr lang="ru-RU" sz="2000" dirty="0" err="1" smtClean="0"/>
                <a:t>биоразнообразия</a:t>
              </a:r>
              <a:r>
                <a:rPr lang="ru-RU" sz="2000" dirty="0" smtClean="0"/>
                <a:t>  и растительности</a:t>
              </a:r>
            </a:p>
            <a:p>
              <a:pPr algn="ctr"/>
              <a:endParaRPr lang="ru-RU" sz="1600" dirty="0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15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Природоохранные мероприятия/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</a:b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cs typeface="Roboto Condensed"/>
              </a:rPr>
              <a:t>Табиғатты қорғау шаралары</a:t>
            </a:r>
            <a:endParaRPr lang="ru-RU" sz="3200" b="1" dirty="0" smtClean="0">
              <a:solidFill>
                <a:schemeClr val="tx2"/>
              </a:solidFill>
              <a:cs typeface="Roboto Condensed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rgbClr val="FFFFCC">
              <a:alpha val="52941"/>
            </a:srgb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/>
              <a:r>
                <a:rPr lang="ru-RU" sz="2400" dirty="0" err="1" smtClean="0"/>
                <a:t>Міндетті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іс-шаралар</a:t>
              </a:r>
              <a:r>
                <a:rPr lang="ru-RU" sz="2400" dirty="0" smtClean="0"/>
                <a:t>:</a:t>
              </a:r>
            </a:p>
            <a:p>
              <a:pPr algn="ctr"/>
              <a:r>
                <a:rPr lang="ru-RU" sz="2400" dirty="0" smtClean="0"/>
                <a:t> </a:t>
              </a:r>
              <a:r>
                <a:rPr lang="ru-RU" sz="2400" dirty="0" err="1" smtClean="0"/>
                <a:t>Технологиялық жабдықтарды жоспарлы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жөндеу жұмыстарын жүргізу Ағызылатын сарқынды сулардың сапасын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бақылауды қамтамасыз ету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жөніндегі жұмыстарды жүргізу Аумақтың ластануын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болдырмау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бойынша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жұмыстар жүргізу Авариялық жағдайлар салдарынан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жерді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рекультивациялауды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жүргізу Аумақты көгалдандыру жұмыстарын жүргізу Шарттық негізде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кәдеге жарату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және </a:t>
              </a:r>
              <a:r>
                <a:rPr lang="ru-RU" sz="2400" dirty="0" smtClean="0"/>
                <a:t>/ </a:t>
              </a:r>
              <a:r>
                <a:rPr lang="ru-RU" sz="2400" dirty="0" err="1" smtClean="0"/>
                <a:t>немесе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қайталама пайдалану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үшін қалдықтарды бөлек жинау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және </a:t>
              </a:r>
              <a:r>
                <a:rPr lang="ru-RU" sz="2400" dirty="0" smtClean="0"/>
                <a:t>беру </a:t>
              </a:r>
              <a:r>
                <a:rPr lang="ru-RU" sz="2400" dirty="0" err="1" smtClean="0"/>
                <a:t>жөніндегі жұмыстарды жүргізу Биоалуантүрлілік </a:t>
              </a:r>
              <a:r>
                <a:rPr lang="ru-RU" sz="2400" dirty="0" smtClean="0"/>
                <a:t>пен </a:t>
              </a:r>
              <a:r>
                <a:rPr lang="ru-RU" sz="2400" dirty="0" err="1" smtClean="0"/>
                <a:t>өсімдіктерді сақтау бойынша</a:t>
              </a:r>
              <a:r>
                <a:rPr lang="ru-RU" sz="2400" dirty="0" smtClean="0"/>
                <a:t> </a:t>
              </a:r>
              <a:r>
                <a:rPr lang="ru-RU" sz="2400" dirty="0" err="1" smtClean="0"/>
                <a:t>жұмыстар жүргізу</a:t>
              </a:r>
              <a:endParaRPr lang="ru-RU" sz="2400" dirty="0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16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4"/>
          <p:cNvSpPr/>
          <p:nvPr/>
        </p:nvSpPr>
        <p:spPr>
          <a:xfrm>
            <a:off x="539552" y="3429000"/>
            <a:ext cx="8346181" cy="2376264"/>
          </a:xfrm>
          <a:prstGeom prst="rect">
            <a:avLst/>
          </a:prstGeom>
          <a:solidFill>
            <a:schemeClr val="accent6">
              <a:lumMod val="40000"/>
              <a:lumOff val="60000"/>
              <a:alpha val="53000"/>
            </a:schemeClr>
          </a:solidFill>
          <a:ln w="381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" tIns="16510" rIns="24765" bIns="16510" numCol="1" spcCol="1270" anchor="ctr" anchorCtr="0">
            <a:noAutofit/>
          </a:bodyPr>
          <a:lstStyle/>
          <a:p>
            <a:pPr algn="ctr"/>
            <a:endParaRPr lang="ru-RU" sz="1600" dirty="0"/>
          </a:p>
        </p:txBody>
      </p:sp>
      <p:sp>
        <p:nvSpPr>
          <p:cNvPr id="6" name="Скругленный прямоугольник 4"/>
          <p:cNvSpPr/>
          <p:nvPr/>
        </p:nvSpPr>
        <p:spPr>
          <a:xfrm>
            <a:off x="539553" y="1631744"/>
            <a:ext cx="8346181" cy="1941272"/>
          </a:xfrm>
          <a:prstGeom prst="rect">
            <a:avLst/>
          </a:prstGeom>
          <a:solidFill>
            <a:schemeClr val="accent3">
              <a:lumMod val="40000"/>
              <a:lumOff val="60000"/>
              <a:alpha val="53000"/>
            </a:schemeClr>
          </a:solidFill>
          <a:ln w="381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" tIns="16510" rIns="24765" bIns="16510" numCol="1" spcCol="1270" anchor="ctr" anchorCtr="0">
            <a:noAutofit/>
          </a:bodyPr>
          <a:lstStyle/>
          <a:p>
            <a:pPr algn="ctr"/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0099"/>
                </a:solidFill>
              </a:rPr>
              <a:t>Заключение/Қорытынды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Нормативы, установленные по строительству и эксплуатации ЛОС Мясокомбината, разработаны с учетом действующих, в Республике Казахстан, норм и правил, направленные на максимальное сохранение окружающей среды. При соблюдении установленных нормативов и принятых природоохранных мероприятий, минимизируется возникновение аварийных ситуаций и максимально снизится воздействие на окружающую среду флору и фауну. </a:t>
            </a:r>
          </a:p>
          <a:p>
            <a:r>
              <a:rPr lang="ru-RU" dirty="0" smtClean="0"/>
              <a:t>Данный проект разработан в природоохранных целях, для сохранения и улучшения экологической обстановки области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Ет</a:t>
            </a:r>
            <a:r>
              <a:rPr lang="ru-RU" dirty="0" smtClean="0"/>
              <a:t> </a:t>
            </a:r>
            <a:r>
              <a:rPr lang="ru-RU" dirty="0" err="1" smtClean="0"/>
              <a:t>комбинатының </a:t>
            </a:r>
            <a:r>
              <a:rPr lang="ru-RU" dirty="0" smtClean="0"/>
              <a:t>ЛОС салу </a:t>
            </a:r>
            <a:r>
              <a:rPr lang="ru-RU" dirty="0" err="1" smtClean="0"/>
              <a:t>және пайдалану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белгіленген</a:t>
            </a:r>
            <a:r>
              <a:rPr lang="ru-RU" dirty="0" smtClean="0"/>
              <a:t> </a:t>
            </a:r>
            <a:r>
              <a:rPr lang="ru-RU" dirty="0" err="1" smtClean="0"/>
              <a:t>нормативтер</a:t>
            </a:r>
            <a:r>
              <a:rPr lang="ru-RU" dirty="0" smtClean="0"/>
              <a:t> </a:t>
            </a:r>
            <a:r>
              <a:rPr lang="ru-RU" dirty="0" err="1" smtClean="0"/>
              <a:t>Қазақстан Республикасында</a:t>
            </a:r>
            <a:r>
              <a:rPr lang="ru-RU" dirty="0" smtClean="0"/>
              <a:t> </a:t>
            </a:r>
            <a:r>
              <a:rPr lang="ru-RU" dirty="0" err="1" smtClean="0"/>
              <a:t>қолданыстағыларын</a:t>
            </a:r>
            <a:r>
              <a:rPr lang="ru-RU" dirty="0" smtClean="0"/>
              <a:t>, </a:t>
            </a:r>
            <a:r>
              <a:rPr lang="ru-RU" dirty="0" err="1" smtClean="0"/>
              <a:t>қоршаған ортаны</a:t>
            </a:r>
            <a:r>
              <a:rPr lang="ru-RU" dirty="0" smtClean="0"/>
              <a:t> </a:t>
            </a:r>
            <a:r>
              <a:rPr lang="ru-RU" dirty="0" err="1" smtClean="0"/>
              <a:t>барынша</a:t>
            </a:r>
            <a:r>
              <a:rPr lang="ru-RU" dirty="0" smtClean="0"/>
              <a:t> </a:t>
            </a:r>
            <a:r>
              <a:rPr lang="ru-RU" dirty="0" err="1" smtClean="0"/>
              <a:t>сақтауға бағытталған нормалар</a:t>
            </a:r>
            <a:r>
              <a:rPr lang="ru-RU" dirty="0" smtClean="0"/>
              <a:t> мен </a:t>
            </a:r>
            <a:r>
              <a:rPr lang="ru-RU" dirty="0" err="1" smtClean="0"/>
              <a:t>қағидаларды ескере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 </a:t>
            </a:r>
            <a:r>
              <a:rPr lang="ru-RU" dirty="0" err="1" smtClean="0"/>
              <a:t>әзірленді</a:t>
            </a:r>
            <a:r>
              <a:rPr lang="ru-RU" dirty="0" smtClean="0"/>
              <a:t>. </a:t>
            </a:r>
            <a:r>
              <a:rPr lang="ru-RU" dirty="0" err="1" smtClean="0"/>
              <a:t>Белгіленген</a:t>
            </a:r>
            <a:r>
              <a:rPr lang="ru-RU" dirty="0" smtClean="0"/>
              <a:t> </a:t>
            </a:r>
            <a:r>
              <a:rPr lang="ru-RU" dirty="0" err="1" smtClean="0"/>
              <a:t>нормативтер</a:t>
            </a:r>
            <a:r>
              <a:rPr lang="ru-RU" dirty="0" smtClean="0"/>
              <a:t> мен </a:t>
            </a:r>
            <a:r>
              <a:rPr lang="ru-RU" dirty="0" err="1" smtClean="0"/>
              <a:t>қабылданған табиғатты қорғау іс-шараларын</a:t>
            </a:r>
            <a:r>
              <a:rPr lang="ru-RU" dirty="0" smtClean="0"/>
              <a:t> </a:t>
            </a:r>
            <a:r>
              <a:rPr lang="ru-RU" dirty="0" err="1" smtClean="0"/>
              <a:t>сақтай отырып</a:t>
            </a:r>
            <a:r>
              <a:rPr lang="ru-RU" dirty="0" smtClean="0"/>
              <a:t>, </a:t>
            </a:r>
            <a:r>
              <a:rPr lang="ru-RU" dirty="0" err="1" smtClean="0"/>
              <a:t>авариялық жағдайлардың туындауы</a:t>
            </a:r>
            <a:r>
              <a:rPr lang="ru-RU" dirty="0" smtClean="0"/>
              <a:t> </a:t>
            </a:r>
            <a:r>
              <a:rPr lang="ru-RU" dirty="0" err="1" smtClean="0"/>
              <a:t>барынша</a:t>
            </a:r>
            <a:r>
              <a:rPr lang="ru-RU" dirty="0" smtClean="0"/>
              <a:t> </a:t>
            </a:r>
            <a:r>
              <a:rPr lang="ru-RU" dirty="0" err="1" smtClean="0"/>
              <a:t>азайтылады</a:t>
            </a:r>
            <a:r>
              <a:rPr lang="ru-RU" dirty="0" smtClean="0"/>
              <a:t> </a:t>
            </a:r>
            <a:r>
              <a:rPr lang="ru-RU" dirty="0" err="1" smtClean="0"/>
              <a:t>және қоршаған ортаға </a:t>
            </a:r>
            <a:r>
              <a:rPr lang="ru-RU" dirty="0" smtClean="0"/>
              <a:t>флора мен </a:t>
            </a:r>
            <a:r>
              <a:rPr lang="ru-RU" dirty="0" err="1" smtClean="0"/>
              <a:t>фаунаға әсері барынша</a:t>
            </a:r>
            <a:r>
              <a:rPr lang="ru-RU" dirty="0" smtClean="0"/>
              <a:t> </a:t>
            </a:r>
            <a:r>
              <a:rPr lang="ru-RU" dirty="0" err="1" smtClean="0"/>
              <a:t>азаяды</a:t>
            </a:r>
            <a:r>
              <a:rPr lang="ru-RU" dirty="0" smtClean="0"/>
              <a:t>. </a:t>
            </a:r>
            <a:r>
              <a:rPr lang="ru-RU" dirty="0" err="1" smtClean="0"/>
              <a:t>Бұл жоба</a:t>
            </a:r>
            <a:r>
              <a:rPr lang="ru-RU" dirty="0" smtClean="0"/>
              <a:t> </a:t>
            </a:r>
            <a:r>
              <a:rPr lang="ru-RU" dirty="0" err="1" smtClean="0"/>
              <a:t>облыстың экологиялық жағдайын сақтау және жақсарту үшін табиғатты қорғау мақсатында </a:t>
            </a:r>
            <a:r>
              <a:rPr lang="ru-RU" smtClean="0"/>
              <a:t>әзірленген.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17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>
            <a:noAutofit/>
          </a:bodyPr>
          <a:lstStyle/>
          <a:p>
            <a:r>
              <a:rPr lang="kk-KZ" sz="5400" b="1" dirty="0" smtClean="0">
                <a:solidFill>
                  <a:srgbClr val="000099"/>
                </a:solidFill>
              </a:rPr>
              <a:t>Назар</a:t>
            </a:r>
            <a:r>
              <a:rPr lang="kk-KZ" sz="8000" b="1" dirty="0" smtClean="0">
                <a:solidFill>
                  <a:srgbClr val="000099"/>
                </a:solidFill>
              </a:rPr>
              <a:t> </a:t>
            </a:r>
            <a:r>
              <a:rPr lang="kk-KZ" sz="5400" b="1" dirty="0" smtClean="0">
                <a:solidFill>
                  <a:srgbClr val="000099"/>
                </a:solidFill>
              </a:rPr>
              <a:t>аударғаныңызға рақмет</a:t>
            </a:r>
            <a:r>
              <a:rPr lang="kk-KZ" sz="8000" b="1" dirty="0" smtClean="0">
                <a:solidFill>
                  <a:srgbClr val="000099"/>
                </a:solidFill>
              </a:rPr>
              <a:t/>
            </a:r>
            <a:br>
              <a:rPr lang="kk-KZ" sz="8000" b="1" dirty="0" smtClean="0">
                <a:solidFill>
                  <a:srgbClr val="000099"/>
                </a:solidFill>
              </a:rPr>
            </a:br>
            <a:r>
              <a:rPr lang="kk-KZ" sz="4800" b="1" dirty="0" smtClean="0">
                <a:solidFill>
                  <a:srgbClr val="000099"/>
                </a:solidFill>
              </a:rPr>
              <a:t>Спасибо за внимание</a:t>
            </a:r>
            <a:endParaRPr lang="ru-RU" sz="4800" b="1" dirty="0">
              <a:solidFill>
                <a:srgbClr val="000099"/>
              </a:solidFill>
            </a:endParaRPr>
          </a:p>
        </p:txBody>
      </p:sp>
      <p:pic>
        <p:nvPicPr>
          <p:cNvPr id="2050" name="Picture 2" descr="Дерево, результатов — 52 миллиона: изображения, стоковые фотографии,  картинки без лицензионных платежей | Shutterstock"/>
          <p:cNvPicPr>
            <a:picLocks noChangeAspect="1" noChangeArrowheads="1"/>
          </p:cNvPicPr>
          <p:nvPr/>
        </p:nvPicPr>
        <p:blipFill>
          <a:blip r:embed="rId2" cstate="print"/>
          <a:srcRect b="10901"/>
          <a:stretch>
            <a:fillRect/>
          </a:stretch>
        </p:blipFill>
        <p:spPr bwMode="auto">
          <a:xfrm>
            <a:off x="251520" y="3933056"/>
            <a:ext cx="4533900" cy="2376264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18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  <a:cs typeface="Roboto Condensed"/>
              </a:rPr>
              <a:t>Общие сведения/</a:t>
            </a:r>
            <a:r>
              <a:rPr lang="ru-RU" b="1" dirty="0" err="1" smtClean="0">
                <a:solidFill>
                  <a:schemeClr val="tx2"/>
                </a:solidFill>
                <a:cs typeface="Roboto Condensed"/>
              </a:rPr>
              <a:t>Жалпы</a:t>
            </a:r>
            <a:r>
              <a:rPr lang="ru-RU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cs typeface="Roboto Condensed"/>
              </a:rPr>
              <a:t>мәліметтер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  <a:solidFill>
            <a:srgbClr val="FFC000">
              <a:alpha val="50000"/>
            </a:srgbClr>
          </a:solidFill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Объектом формирования проектной документации является «Строительство водоотведения с локальными очистными сооружениями сточных вод мясокомбината с отводом очищенных вод на пруды».</a:t>
            </a:r>
          </a:p>
          <a:p>
            <a:r>
              <a:rPr lang="ru-RU" dirty="0" smtClean="0"/>
              <a:t>Проектируемый участок расположен в районе села </a:t>
            </a:r>
            <a:r>
              <a:rPr lang="ru-RU" dirty="0" err="1" smtClean="0"/>
              <a:t>Чекоман</a:t>
            </a:r>
            <a:r>
              <a:rPr lang="ru-RU" dirty="0" smtClean="0"/>
              <a:t> 35 км на запад от г. Семей в сторону г. Курчатов области Абай. Расстояние до поселка </a:t>
            </a:r>
            <a:r>
              <a:rPr lang="ru-RU" dirty="0" err="1" smtClean="0"/>
              <a:t>Достык</a:t>
            </a:r>
            <a:r>
              <a:rPr lang="ru-RU" dirty="0" smtClean="0"/>
              <a:t> 1,37065 км, до с. </a:t>
            </a:r>
            <a:r>
              <a:rPr lang="ru-RU" dirty="0" err="1" smtClean="0"/>
              <a:t>Чекоман</a:t>
            </a:r>
            <a:r>
              <a:rPr lang="ru-RU" dirty="0" smtClean="0"/>
              <a:t> 2,2124 км, на расстоянии 2,8 км от реки Иртыш.</a:t>
            </a:r>
          </a:p>
          <a:p>
            <a:r>
              <a:rPr lang="ru-RU" dirty="0" smtClean="0"/>
              <a:t>Выбор места обусловлен расположением основного производства</a:t>
            </a:r>
          </a:p>
          <a:p>
            <a:r>
              <a:rPr lang="ru-RU" dirty="0" smtClean="0"/>
              <a:t>Проект Строительство мясокомбината </a:t>
            </a:r>
            <a:r>
              <a:rPr lang="ru-RU" dirty="0" err="1" smtClean="0"/>
              <a:t>c</a:t>
            </a:r>
            <a:r>
              <a:rPr lang="ru-RU" dirty="0" smtClean="0"/>
              <a:t> линиями убоя КРС мощностью 200 голов в смену и убоя МРС мощностью 1400 голов в смену, колбасных цехов производительностью 5 тонн в смену и консервным цехом производительностью 12 тонн в смену.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716016" y="1556792"/>
            <a:ext cx="3970784" cy="4525963"/>
          </a:xfrm>
          <a:prstGeom prst="rect">
            <a:avLst/>
          </a:prstGeom>
          <a:solidFill>
            <a:srgbClr val="00B0F0">
              <a:alpha val="52000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err="1" smtClean="0"/>
              <a:t>Жобалық құжаттаманы қалыптастыру объектісі</a:t>
            </a:r>
            <a:r>
              <a:rPr lang="ru-RU" sz="1200" dirty="0" smtClean="0"/>
              <a:t> </a:t>
            </a:r>
            <a:r>
              <a:rPr lang="ru-RU" sz="1200" dirty="0" err="1" smtClean="0"/>
              <a:t>"тазартылған суларды</a:t>
            </a:r>
            <a:r>
              <a:rPr lang="ru-RU" sz="1200" dirty="0" smtClean="0"/>
              <a:t> </a:t>
            </a:r>
            <a:r>
              <a:rPr lang="ru-RU" sz="1200" dirty="0" err="1" smtClean="0"/>
              <a:t>тоғандарға бұра отырып</a:t>
            </a:r>
            <a:r>
              <a:rPr lang="ru-RU" sz="1200" dirty="0" smtClean="0"/>
              <a:t>, </a:t>
            </a:r>
            <a:r>
              <a:rPr lang="ru-RU" sz="1200" dirty="0" err="1" smtClean="0"/>
              <a:t>ет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комбинатының жергілікті</a:t>
            </a:r>
            <a:r>
              <a:rPr lang="ru-RU" sz="1200" dirty="0" smtClean="0"/>
              <a:t> </a:t>
            </a:r>
            <a:r>
              <a:rPr lang="ru-RU" sz="1200" dirty="0" err="1" smtClean="0"/>
              <a:t>Ағынды суларды</a:t>
            </a:r>
            <a:r>
              <a:rPr lang="ru-RU" sz="1200" dirty="0" smtClean="0"/>
              <a:t> </a:t>
            </a:r>
            <a:r>
              <a:rPr lang="ru-RU" sz="1200" dirty="0" err="1" smtClean="0"/>
              <a:t>тазарту</a:t>
            </a:r>
            <a:r>
              <a:rPr lang="ru-RU" sz="1200" dirty="0" smtClean="0"/>
              <a:t> </a:t>
            </a:r>
            <a:r>
              <a:rPr lang="ru-RU" sz="1200" dirty="0" err="1" smtClean="0"/>
              <a:t>құрылыстарымен </a:t>
            </a:r>
            <a:r>
              <a:rPr lang="ru-RU" sz="1200" dirty="0" smtClean="0"/>
              <a:t>су </a:t>
            </a:r>
            <a:r>
              <a:rPr lang="ru-RU" sz="1200" dirty="0" err="1" smtClean="0"/>
              <a:t>бұру құрылысы</a:t>
            </a:r>
            <a:r>
              <a:rPr lang="ru-RU" sz="1200" dirty="0" smtClean="0"/>
              <a:t>"</a:t>
            </a:r>
            <a:r>
              <a:rPr lang="ru-RU" sz="1200" dirty="0" err="1" smtClean="0"/>
              <a:t>болып</a:t>
            </a:r>
            <a:r>
              <a:rPr lang="ru-RU" sz="1200" dirty="0" smtClean="0"/>
              <a:t> </a:t>
            </a:r>
            <a:r>
              <a:rPr lang="ru-RU" sz="1200" dirty="0" err="1" smtClean="0"/>
              <a:t>табылады</a:t>
            </a:r>
            <a:r>
              <a:rPr lang="ru-RU" sz="1200" dirty="0" smtClean="0"/>
              <a:t>. </a:t>
            </a:r>
            <a:r>
              <a:rPr lang="ru-RU" sz="1200" dirty="0" err="1" smtClean="0"/>
              <a:t>Жобаланатын</a:t>
            </a:r>
            <a:r>
              <a:rPr lang="ru-RU" sz="1200" dirty="0" smtClean="0"/>
              <a:t> </a:t>
            </a:r>
            <a:r>
              <a:rPr lang="ru-RU" sz="1200" dirty="0" err="1" smtClean="0"/>
              <a:t>учаске</a:t>
            </a:r>
            <a:r>
              <a:rPr lang="ru-RU" sz="1200" dirty="0" smtClean="0"/>
              <a:t> Семей </a:t>
            </a:r>
            <a:r>
              <a:rPr lang="ru-RU" sz="1200" dirty="0" err="1" smtClean="0"/>
              <a:t>қаласынан батысқа қарай </a:t>
            </a:r>
            <a:r>
              <a:rPr lang="ru-RU" sz="1200" dirty="0" smtClean="0"/>
              <a:t>Абай </a:t>
            </a:r>
            <a:r>
              <a:rPr lang="ru-RU" sz="1200" dirty="0" err="1" smtClean="0"/>
              <a:t>облысы</a:t>
            </a:r>
            <a:r>
              <a:rPr lang="ru-RU" sz="1200" dirty="0" smtClean="0"/>
              <a:t> Курчатов </a:t>
            </a:r>
            <a:r>
              <a:rPr lang="ru-RU" sz="1200" dirty="0" err="1" smtClean="0"/>
              <a:t>қаласына қарай </a:t>
            </a:r>
            <a:r>
              <a:rPr lang="ru-RU" sz="1200" dirty="0" smtClean="0"/>
              <a:t>35 км </a:t>
            </a:r>
            <a:r>
              <a:rPr lang="ru-RU" sz="1200" dirty="0" err="1" smtClean="0"/>
              <a:t>Чекоман</a:t>
            </a:r>
            <a:r>
              <a:rPr lang="ru-RU" sz="1200" dirty="0" smtClean="0"/>
              <a:t> </a:t>
            </a:r>
            <a:r>
              <a:rPr lang="ru-RU" sz="1200" dirty="0" err="1" smtClean="0"/>
              <a:t>ауылының ауданында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орналасқан</a:t>
            </a:r>
            <a:r>
              <a:rPr lang="ru-RU" sz="1200" dirty="0" smtClean="0"/>
              <a:t>. </a:t>
            </a:r>
            <a:r>
              <a:rPr lang="ru-RU" sz="1200" dirty="0" err="1" smtClean="0"/>
              <a:t>Достық кентіне</a:t>
            </a:r>
            <a:r>
              <a:rPr lang="ru-RU" sz="1200" dirty="0" smtClean="0"/>
              <a:t> </a:t>
            </a:r>
            <a:r>
              <a:rPr lang="ru-RU" sz="1200" dirty="0" err="1" smtClean="0"/>
              <a:t>дейінгі</a:t>
            </a:r>
            <a:r>
              <a:rPr lang="ru-RU" sz="1200" dirty="0" smtClean="0"/>
              <a:t> </a:t>
            </a:r>
            <a:r>
              <a:rPr lang="ru-RU" sz="1200" dirty="0" err="1" smtClean="0"/>
              <a:t>қашықтық </a:t>
            </a:r>
            <a:r>
              <a:rPr lang="ru-RU" sz="1200" dirty="0" smtClean="0"/>
              <a:t>1,37065 км, </a:t>
            </a:r>
            <a:r>
              <a:rPr lang="ru-RU" sz="1200" dirty="0" err="1" smtClean="0"/>
              <a:t>Чекоман</a:t>
            </a:r>
            <a:r>
              <a:rPr lang="ru-RU" sz="1200" dirty="0" smtClean="0"/>
              <a:t> </a:t>
            </a:r>
            <a:r>
              <a:rPr lang="ru-RU" sz="1200" dirty="0" err="1" smtClean="0"/>
              <a:t>ауылына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дейінгі</a:t>
            </a:r>
            <a:r>
              <a:rPr lang="ru-RU" sz="1200" dirty="0" smtClean="0"/>
              <a:t> </a:t>
            </a:r>
            <a:r>
              <a:rPr lang="ru-RU" sz="1200" dirty="0" err="1" smtClean="0"/>
              <a:t>қашықтық </a:t>
            </a:r>
            <a:r>
              <a:rPr lang="ru-RU" sz="1200" dirty="0" smtClean="0"/>
              <a:t>2,2124 км, </a:t>
            </a:r>
            <a:r>
              <a:rPr lang="ru-RU" sz="1200" dirty="0" err="1" smtClean="0"/>
              <a:t>Ертіс</a:t>
            </a:r>
            <a:r>
              <a:rPr lang="ru-RU" sz="1200" dirty="0" smtClean="0"/>
              <a:t> </a:t>
            </a:r>
            <a:r>
              <a:rPr lang="ru-RU" sz="1200" dirty="0" err="1" smtClean="0"/>
              <a:t>өзенінен </a:t>
            </a:r>
            <a:r>
              <a:rPr lang="ru-RU" sz="1200" dirty="0" smtClean="0"/>
              <a:t>2,8 км </a:t>
            </a:r>
            <a:r>
              <a:rPr lang="ru-RU" sz="1200" dirty="0" err="1" smtClean="0"/>
              <a:t>қашықтықта</a:t>
            </a:r>
            <a:r>
              <a:rPr lang="ru-RU" sz="1200" dirty="0" smtClean="0"/>
              <a:t>. </a:t>
            </a:r>
            <a:r>
              <a:rPr lang="ru-RU" sz="1200" dirty="0" err="1" smtClean="0"/>
              <a:t>Орынды</a:t>
            </a:r>
            <a:r>
              <a:rPr lang="ru-RU" sz="1200" dirty="0" smtClean="0"/>
              <a:t> </a:t>
            </a:r>
            <a:r>
              <a:rPr lang="ru-RU" sz="1200" dirty="0" err="1" smtClean="0"/>
              <a:t>таңдау негізгі</a:t>
            </a:r>
            <a:r>
              <a:rPr lang="ru-RU" sz="1200" dirty="0" smtClean="0"/>
              <a:t> </a:t>
            </a:r>
            <a:r>
              <a:rPr lang="ru-RU" sz="1200" dirty="0" err="1" smtClean="0"/>
              <a:t>өндірістің орналасуына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Жоба</a:t>
            </a:r>
            <a:r>
              <a:rPr lang="ru-RU" sz="1200" dirty="0" smtClean="0"/>
              <a:t> </a:t>
            </a:r>
            <a:r>
              <a:rPr lang="ru-RU" sz="1200" dirty="0" err="1" smtClean="0"/>
              <a:t>қуаты ауысымына</a:t>
            </a:r>
            <a:r>
              <a:rPr lang="ru-RU" sz="1200" dirty="0" smtClean="0"/>
              <a:t> 200 бас </a:t>
            </a:r>
            <a:r>
              <a:rPr lang="ru-RU" sz="1200" dirty="0" err="1" smtClean="0"/>
              <a:t>ірі</a:t>
            </a:r>
            <a:r>
              <a:rPr lang="ru-RU" sz="1200" dirty="0" smtClean="0"/>
              <a:t> </a:t>
            </a:r>
            <a:r>
              <a:rPr lang="ru-RU" sz="1200" dirty="0" err="1" smtClean="0"/>
              <a:t>қара </a:t>
            </a:r>
            <a:r>
              <a:rPr lang="ru-RU" sz="1200" dirty="0" smtClean="0"/>
              <a:t>мал сою </a:t>
            </a:r>
            <a:r>
              <a:rPr lang="ru-RU" sz="1200" dirty="0" err="1" smtClean="0"/>
              <a:t>және ауысымына</a:t>
            </a:r>
            <a:r>
              <a:rPr lang="ru-RU" sz="1200" dirty="0" smtClean="0"/>
              <a:t> 1400 бас </a:t>
            </a:r>
            <a:r>
              <a:rPr lang="ru-RU" sz="1200" dirty="0" err="1" smtClean="0"/>
              <a:t>ұсақ </a:t>
            </a:r>
            <a:r>
              <a:rPr lang="ru-RU" sz="1200" dirty="0" smtClean="0"/>
              <a:t>мал сою </a:t>
            </a:r>
            <a:r>
              <a:rPr lang="ru-RU" sz="1200" dirty="0" err="1" smtClean="0"/>
              <a:t>желілері</a:t>
            </a:r>
            <a:r>
              <a:rPr lang="ru-RU" sz="1200" dirty="0" smtClean="0"/>
              <a:t> бар </a:t>
            </a:r>
            <a:r>
              <a:rPr lang="ru-RU" sz="1200" dirty="0" err="1" smtClean="0"/>
              <a:t>ет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комбинатын</a:t>
            </a:r>
            <a:r>
              <a:rPr lang="ru-RU" sz="1200" dirty="0" smtClean="0"/>
              <a:t>, </a:t>
            </a:r>
            <a:r>
              <a:rPr lang="ru-RU" sz="1200" dirty="0" err="1" smtClean="0"/>
              <a:t>ауысымына</a:t>
            </a:r>
            <a:r>
              <a:rPr lang="ru-RU" sz="1200" dirty="0" smtClean="0"/>
              <a:t> 5 тонна </a:t>
            </a:r>
            <a:r>
              <a:rPr lang="ru-RU" sz="1200" dirty="0" err="1" smtClean="0"/>
              <a:t>шұжық цехтарын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ауысымына</a:t>
            </a:r>
            <a:r>
              <a:rPr lang="ru-RU" sz="1200" dirty="0" smtClean="0"/>
              <a:t> 12 тонна </a:t>
            </a:r>
            <a:r>
              <a:rPr lang="ru-RU" sz="1200" dirty="0" err="1" smtClean="0"/>
              <a:t>консерві</a:t>
            </a:r>
            <a:r>
              <a:rPr lang="ru-RU" sz="1200" dirty="0" smtClean="0"/>
              <a:t> </a:t>
            </a:r>
            <a:r>
              <a:rPr lang="ru-RU" sz="1200" dirty="0" err="1" smtClean="0"/>
              <a:t>цехын</a:t>
            </a:r>
            <a:r>
              <a:rPr lang="ru-RU" sz="1200" dirty="0" smtClean="0"/>
              <a:t> салу. </a:t>
            </a:r>
            <a:r>
              <a:rPr lang="ru-RU" sz="1200" dirty="0" err="1" smtClean="0"/>
              <a:t>Жобаның бағыты-табиғатты қорғау.</a:t>
            </a:r>
            <a:r>
              <a:rPr lang="ru-RU" sz="1200" dirty="0" smtClean="0"/>
              <a:t> </a:t>
            </a:r>
            <a:r>
              <a:rPr lang="ru-RU" sz="1200" dirty="0" err="1" smtClean="0"/>
              <a:t>Объектілердің құрамы: Физикалық-химиялық тазартудың технологиялық блогы</a:t>
            </a:r>
            <a:r>
              <a:rPr lang="ru-RU" sz="1200" dirty="0" smtClean="0"/>
              <a:t> </a:t>
            </a:r>
            <a:r>
              <a:rPr lang="ru-RU" sz="1200" dirty="0" err="1" smtClean="0"/>
              <a:t>Биологиялық тазарту</a:t>
            </a:r>
            <a:r>
              <a:rPr lang="ru-RU" sz="1200" dirty="0" smtClean="0"/>
              <a:t> </a:t>
            </a:r>
            <a:r>
              <a:rPr lang="ru-RU" sz="1200" dirty="0" err="1" smtClean="0"/>
              <a:t>технологиялық блогы</a:t>
            </a:r>
            <a:r>
              <a:rPr lang="ru-RU" sz="1200" dirty="0" smtClean="0"/>
              <a:t> </a:t>
            </a:r>
            <a:r>
              <a:rPr lang="ru-RU" sz="1200" dirty="0" err="1" smtClean="0"/>
              <a:t>Тұнба жаңбыр және еріген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сулар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2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3366"/>
                </a:solidFill>
              </a:rPr>
              <a:t>Сведения по выбросам загрязняющих веществ</a:t>
            </a:r>
            <a:r>
              <a:rPr lang="ru-RU" sz="2800" b="1" dirty="0" smtClean="0">
                <a:solidFill>
                  <a:srgbClr val="003366"/>
                </a:solidFill>
              </a:rPr>
              <a:t/>
            </a:r>
            <a:br>
              <a:rPr lang="ru-RU" sz="2800" b="1" dirty="0" smtClean="0">
                <a:solidFill>
                  <a:srgbClr val="003366"/>
                </a:solidFill>
              </a:rPr>
            </a:br>
            <a:r>
              <a:rPr lang="ru-RU" sz="2800" b="1" dirty="0" smtClean="0">
                <a:solidFill>
                  <a:srgbClr val="003366"/>
                </a:solidFill>
                <a:cs typeface="Roboto Condensed"/>
              </a:rPr>
              <a:t>/</a:t>
            </a:r>
            <a:r>
              <a:rPr lang="ru-RU" sz="2800" b="1" dirty="0" err="1" smtClean="0">
                <a:solidFill>
                  <a:srgbClr val="003366"/>
                </a:solidFill>
                <a:cs typeface="Roboto Condensed"/>
              </a:rPr>
              <a:t>Жалпы</a:t>
            </a:r>
            <a:r>
              <a:rPr lang="ru-RU" sz="2800" b="1" dirty="0" smtClean="0">
                <a:solidFill>
                  <a:srgbClr val="003366"/>
                </a:solidFill>
                <a:cs typeface="Roboto Condensed"/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  <a:cs typeface="Roboto Condensed"/>
              </a:rPr>
              <a:t>мәліметтер</a:t>
            </a:r>
            <a:endParaRPr lang="ru-RU" sz="2800" dirty="0">
              <a:solidFill>
                <a:srgbClr val="003366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67544" y="1586384"/>
            <a:ext cx="8496944" cy="4753032"/>
            <a:chOff x="788310" y="3625473"/>
            <a:chExt cx="3172030" cy="1489593"/>
          </a:xfrm>
          <a:solidFill>
            <a:schemeClr val="accent6">
              <a:lumMod val="40000"/>
              <a:lumOff val="60000"/>
              <a:alpha val="53000"/>
            </a:schemeClr>
          </a:solidFill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r>
                <a:rPr lang="ru-RU" sz="1400" dirty="0" smtClean="0"/>
                <a:t>В процессе строительства комплекса ЛОС</a:t>
              </a:r>
            </a:p>
            <a:p>
              <a:pPr fontAlgn="base"/>
              <a:r>
                <a:rPr lang="ru-RU" sz="1400" dirty="0" smtClean="0"/>
                <a:t>Общее число источников выбросов загрязняющих веществ в атмосферу на 2026 год -  13, в том числе: организованных - 0, неорганизованных площадных - 13. Автотранспорт – 15 единиц.</a:t>
              </a:r>
            </a:p>
            <a:p>
              <a:r>
                <a:rPr lang="ru-RU" sz="1400" dirty="0" smtClean="0"/>
                <a:t> </a:t>
              </a:r>
              <a:r>
                <a:rPr lang="ru-RU" sz="1400" dirty="0" smtClean="0"/>
                <a:t>Загрязнение </a:t>
              </a:r>
              <a:r>
                <a:rPr lang="ru-RU" sz="1400" dirty="0" smtClean="0"/>
                <a:t>атмосферного воздуха на существующее положение происходит ингредиентами 18-ти наименований, образующих 1 группу веществ, обладающих эффектом суммации вредного воздействия.</a:t>
              </a:r>
            </a:p>
            <a:p>
              <a:r>
                <a:rPr lang="ru-RU" sz="1400" dirty="0" smtClean="0"/>
                <a:t>Суммарный выброс вредных веществ на период проведения строительных работ в 2026 году составит:</a:t>
              </a:r>
            </a:p>
            <a:p>
              <a:r>
                <a:rPr lang="ru-RU" sz="1400" b="1" u="sng" dirty="0" smtClean="0"/>
                <a:t>Всего: 1.15284176667 г/с, 0.9243297788 т/год </a:t>
              </a:r>
              <a:endParaRPr lang="ru-RU" sz="1400" dirty="0" smtClean="0"/>
            </a:p>
            <a:p>
              <a:pPr fontAlgn="base"/>
              <a:r>
                <a:rPr lang="ru-RU" sz="1400" dirty="0" smtClean="0"/>
                <a:t>Общее </a:t>
              </a:r>
              <a:r>
                <a:rPr lang="ru-RU" sz="1400" dirty="0" smtClean="0"/>
                <a:t>число источников выбросов загрязняющих веществ в атмосферу на 2027-2036 год - 6, в том числе: организованных - 6, неорганизованных площадных - 0. </a:t>
              </a:r>
            </a:p>
            <a:p>
              <a:pPr fontAlgn="base"/>
              <a:r>
                <a:rPr lang="ru-RU" sz="1400" dirty="0" smtClean="0"/>
                <a:t>Загрязнение атмосферного воздуха на существующее положение происходит ингредиентами 7-ти наименований, образующих 1 группу веществ, обладающих эффектом суммации вредного воздействия.</a:t>
              </a:r>
            </a:p>
            <a:p>
              <a:r>
                <a:rPr lang="ru-RU" sz="1400" dirty="0" smtClean="0"/>
                <a:t>Суммарный выброс вредных веществ на период эксплуатации ЛОС Мясокомбината составит:</a:t>
              </a:r>
            </a:p>
            <a:p>
              <a:r>
                <a:rPr lang="ru-RU" sz="1400" b="1" u="sng" dirty="0" smtClean="0"/>
                <a:t>Всего: 0.00003258681 г/с, 0.0010276402 т/год </a:t>
              </a:r>
              <a:endParaRPr lang="ru-RU" sz="1400" dirty="0" smtClean="0"/>
            </a:p>
            <a:p>
              <a:r>
                <a:rPr lang="ru-RU" sz="1400" dirty="0" smtClean="0"/>
                <a:t>расчетами </a:t>
              </a:r>
              <a:r>
                <a:rPr lang="ru-RU" sz="1400" dirty="0" smtClean="0"/>
                <a:t>рассеивания загрязняющих веществ для Площадки строительства и эксплуатации ЛОС, не выявлено превышения значений ПДК ни для одного из загрязняющих веществ и ни для одной из групп суммации на границе СЗЗ, предприятие является действующим, с ранее установленной санитарно-защитной зоной, данный проект не предусматривает пересмотра СЗЗ. Санитарно-защитная зона установлена на расстоянии 1000 м, для основного производства.</a:t>
              </a:r>
            </a:p>
            <a:p>
              <a:r>
                <a:rPr lang="ru-RU" sz="1400" dirty="0" smtClean="0"/>
                <a:t>В ближайшей жилой зоне (п. </a:t>
              </a:r>
              <a:r>
                <a:rPr lang="ru-RU" sz="1400" dirty="0" err="1" smtClean="0"/>
                <a:t>Чекоман</a:t>
              </a:r>
              <a:r>
                <a:rPr lang="ru-RU" sz="1400" dirty="0" smtClean="0"/>
                <a:t>) превышения ЭНК исключены. </a:t>
              </a:r>
            </a:p>
            <a:p>
              <a:r>
                <a:rPr lang="ru-RU" sz="1400" dirty="0" smtClean="0"/>
                <a:t>По результатам расчетов рассеивания максимальные приземные концентрации загрязняющих веществ на границе нормативной СЗЗ не превышают критериев качества атмосферного воздуха для населенных мест. </a:t>
              </a:r>
              <a:endParaRPr lang="ru-RU" sz="1400" dirty="0"/>
            </a:p>
          </p:txBody>
        </p:sp>
      </p:grp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3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3366"/>
                </a:solidFill>
              </a:rPr>
              <a:t>Сведения по выбросам загрязняющих веществ</a:t>
            </a:r>
            <a:br>
              <a:rPr lang="ru-RU" sz="2800" b="1" dirty="0" smtClean="0">
                <a:solidFill>
                  <a:srgbClr val="003366"/>
                </a:solidFill>
              </a:rPr>
            </a:br>
            <a:r>
              <a:rPr lang="ru-RU" sz="2800" b="1" dirty="0" smtClean="0">
                <a:solidFill>
                  <a:srgbClr val="003366"/>
                </a:solidFill>
                <a:cs typeface="Roboto Condensed"/>
              </a:rPr>
              <a:t>/</a:t>
            </a:r>
            <a:r>
              <a:rPr lang="ru-RU" sz="2800" b="1" dirty="0" err="1" smtClean="0">
                <a:solidFill>
                  <a:srgbClr val="003366"/>
                </a:solidFill>
                <a:cs typeface="Roboto Condensed"/>
              </a:rPr>
              <a:t>Жалпы</a:t>
            </a:r>
            <a:r>
              <a:rPr lang="ru-RU" sz="2800" b="1" dirty="0" smtClean="0">
                <a:solidFill>
                  <a:srgbClr val="003366"/>
                </a:solidFill>
                <a:cs typeface="Roboto Condensed"/>
              </a:rPr>
              <a:t> </a:t>
            </a:r>
            <a:r>
              <a:rPr lang="ru-RU" sz="2800" b="1" dirty="0" err="1" smtClean="0">
                <a:solidFill>
                  <a:srgbClr val="003366"/>
                </a:solidFill>
                <a:cs typeface="Roboto Condensed"/>
              </a:rPr>
              <a:t>мәліметтер</a:t>
            </a:r>
            <a:endParaRPr lang="ru-RU" sz="28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67544" y="1586384"/>
            <a:ext cx="8496944" cy="4753032"/>
            <a:chOff x="788310" y="3625473"/>
            <a:chExt cx="3172030" cy="1489593"/>
          </a:xfrm>
          <a:solidFill>
            <a:schemeClr val="accent6">
              <a:lumMod val="40000"/>
              <a:lumOff val="60000"/>
              <a:alpha val="53000"/>
            </a:scheme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/>
              <a:r>
                <a:rPr lang="ru-RU" sz="1400" dirty="0" smtClean="0"/>
                <a:t>ЛОС </a:t>
              </a:r>
              <a:r>
                <a:rPr lang="ru-RU" sz="1400" dirty="0" err="1" smtClean="0"/>
                <a:t>кешенін</a:t>
              </a:r>
              <a:r>
                <a:rPr lang="ru-RU" sz="1400" dirty="0" smtClean="0"/>
                <a:t> салу </a:t>
              </a:r>
              <a:r>
                <a:rPr lang="ru-RU" sz="1400" dirty="0" err="1" smtClean="0"/>
                <a:t>процесінде</a:t>
              </a:r>
              <a:r>
                <a:rPr lang="ru-RU" sz="1400" dirty="0" smtClean="0"/>
                <a:t> 2026 </a:t>
              </a:r>
              <a:r>
                <a:rPr lang="ru-RU" sz="1400" dirty="0" err="1" smtClean="0"/>
                <a:t>жылға арналған атмосфераға ластаушы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шығарындыларының жалпы</a:t>
              </a:r>
              <a:r>
                <a:rPr lang="ru-RU" sz="1400" dirty="0" smtClean="0"/>
                <a:t> саны - 13, </a:t>
              </a:r>
              <a:r>
                <a:rPr lang="ru-RU" sz="1400" dirty="0" err="1" smtClean="0"/>
                <a:t>оның ішінде</a:t>
              </a:r>
              <a:r>
                <a:rPr lang="ru-RU" sz="1400" dirty="0" smtClean="0"/>
                <a:t>: </a:t>
              </a:r>
              <a:r>
                <a:rPr lang="ru-RU" sz="1400" dirty="0" err="1" smtClean="0"/>
                <a:t>ұйымдастырылған </a:t>
              </a:r>
              <a:r>
                <a:rPr lang="ru-RU" sz="1400" dirty="0" smtClean="0"/>
                <a:t>- 0, </a:t>
              </a:r>
              <a:r>
                <a:rPr lang="ru-RU" sz="1400" dirty="0" err="1" smtClean="0"/>
                <a:t>ұйымдастырылмаған алаң </a:t>
              </a:r>
              <a:r>
                <a:rPr lang="ru-RU" sz="1400" dirty="0" smtClean="0"/>
                <a:t>- 13. </a:t>
              </a:r>
              <a:r>
                <a:rPr lang="ru-RU" sz="1400" dirty="0" err="1" smtClean="0"/>
                <a:t>Автокөлік </a:t>
              </a:r>
              <a:r>
                <a:rPr lang="ru-RU" sz="1400" dirty="0" smtClean="0"/>
                <a:t>– 15 </a:t>
              </a:r>
              <a:r>
                <a:rPr lang="ru-RU" sz="1400" dirty="0" err="1" smtClean="0"/>
                <a:t>бірлік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Атмосфералық ауаның қазіргі жағдайға ластануы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зиянды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әсерді қосатын әсері </a:t>
              </a:r>
              <a:r>
                <a:rPr lang="ru-RU" sz="1400" dirty="0" smtClean="0"/>
                <a:t>бар </a:t>
              </a:r>
              <a:r>
                <a:rPr lang="ru-RU" sz="1400" dirty="0" err="1" smtClean="0"/>
                <a:t>заттардың </a:t>
              </a:r>
              <a:r>
                <a:rPr lang="ru-RU" sz="1400" dirty="0" smtClean="0"/>
                <a:t>1 </a:t>
              </a:r>
              <a:r>
                <a:rPr lang="ru-RU" sz="1400" dirty="0" err="1" smtClean="0"/>
                <a:t>тобын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құрайтын </a:t>
              </a:r>
              <a:r>
                <a:rPr lang="ru-RU" sz="1400" dirty="0" smtClean="0"/>
                <a:t>18 </a:t>
              </a:r>
              <a:r>
                <a:rPr lang="ru-RU" sz="1400" dirty="0" err="1" smtClean="0"/>
                <a:t>атаудағы ингредиенттермен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жүреді</a:t>
              </a:r>
              <a:r>
                <a:rPr lang="ru-RU" sz="1400" dirty="0" smtClean="0"/>
                <a:t>. 2026 </a:t>
              </a:r>
              <a:r>
                <a:rPr lang="ru-RU" sz="1400" dirty="0" err="1" smtClean="0"/>
                <a:t>жылы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құрылыс жұмыстарын жүргізу кезеңіне зиянды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заттардың жиынтық шығарылуы</a:t>
              </a:r>
              <a:r>
                <a:rPr lang="ru-RU" sz="1400" dirty="0" smtClean="0"/>
                <a:t>: </a:t>
              </a:r>
              <a:r>
                <a:rPr lang="ru-RU" sz="1400" dirty="0" err="1" smtClean="0"/>
                <a:t>Барлығы</a:t>
              </a:r>
              <a:r>
                <a:rPr lang="ru-RU" sz="1400" dirty="0" smtClean="0"/>
                <a:t>: 1.15284176667 г/с, 0.9243297788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Оның ішінде</a:t>
              </a:r>
              <a:r>
                <a:rPr lang="ru-RU" sz="1400" dirty="0" smtClean="0"/>
                <a:t>: </a:t>
              </a:r>
              <a:r>
                <a:rPr lang="ru-RU" sz="1400" dirty="0" err="1" smtClean="0"/>
                <a:t>қатты</a:t>
              </a:r>
              <a:r>
                <a:rPr lang="ru-RU" sz="1400" dirty="0" smtClean="0"/>
                <a:t>: 0.1698599 г/с; 0.04101048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сұйық және </a:t>
              </a:r>
              <a:r>
                <a:rPr lang="ru-RU" sz="1400" dirty="0" smtClean="0"/>
                <a:t>газ </a:t>
              </a:r>
              <a:r>
                <a:rPr lang="ru-RU" sz="1400" dirty="0" err="1" smtClean="0"/>
                <a:t>тәрізділер</a:t>
              </a:r>
              <a:r>
                <a:rPr lang="ru-RU" sz="1400" dirty="0" smtClean="0"/>
                <a:t>: 0.98298186667 г/с; 0.8833192988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2027-2036 </a:t>
              </a:r>
              <a:r>
                <a:rPr lang="ru-RU" sz="1400" dirty="0" err="1" smtClean="0"/>
                <a:t>жылдарға арналған атмосфераға ластаушы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шығарындыларының жалпы</a:t>
              </a:r>
              <a:r>
                <a:rPr lang="ru-RU" sz="1400" dirty="0" smtClean="0"/>
                <a:t> саны - 6, </a:t>
              </a:r>
              <a:r>
                <a:rPr lang="ru-RU" sz="1400" dirty="0" err="1" smtClean="0"/>
                <a:t>оның ішінде</a:t>
              </a:r>
              <a:r>
                <a:rPr lang="ru-RU" sz="1400" dirty="0" smtClean="0"/>
                <a:t>: ұйымдастырылған-6, </a:t>
              </a:r>
              <a:r>
                <a:rPr lang="ru-RU" sz="1400" dirty="0" err="1" smtClean="0"/>
                <a:t>ұйымдастырылмаған </a:t>
              </a:r>
              <a:r>
                <a:rPr lang="ru-RU" sz="1400" dirty="0" smtClean="0"/>
                <a:t>алаң-0. </a:t>
              </a:r>
              <a:r>
                <a:rPr lang="ru-RU" sz="1400" dirty="0" err="1" smtClean="0"/>
                <a:t>Қолданыстағы жағдайға атмосфералық ауаның ластануы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зиянды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әсерді қосатын әсері </a:t>
              </a:r>
              <a:r>
                <a:rPr lang="ru-RU" sz="1400" dirty="0" smtClean="0"/>
                <a:t>бар </a:t>
              </a:r>
              <a:r>
                <a:rPr lang="ru-RU" sz="1400" dirty="0" err="1" smtClean="0"/>
                <a:t>заттардың </a:t>
              </a:r>
              <a:r>
                <a:rPr lang="ru-RU" sz="1400" dirty="0" smtClean="0"/>
                <a:t>1 </a:t>
              </a:r>
              <a:r>
                <a:rPr lang="ru-RU" sz="1400" dirty="0" err="1" smtClean="0"/>
                <a:t>тобын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құрайтын </a:t>
              </a:r>
              <a:r>
                <a:rPr lang="ru-RU" sz="1400" dirty="0" smtClean="0"/>
                <a:t>7 </a:t>
              </a:r>
              <a:r>
                <a:rPr lang="ru-RU" sz="1400" dirty="0" err="1" smtClean="0"/>
                <a:t>атаудың ингредиенттерімен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жүреді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Ет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комбинатының </a:t>
              </a:r>
              <a:r>
                <a:rPr lang="ru-RU" sz="1400" dirty="0" smtClean="0"/>
                <a:t>VOC </a:t>
              </a:r>
              <a:r>
                <a:rPr lang="ru-RU" sz="1400" dirty="0" err="1" smtClean="0"/>
                <a:t>пайдалану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кезеңінде зиянды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заттардың жиынтық шығарындысы</a:t>
              </a:r>
              <a:r>
                <a:rPr lang="ru-RU" sz="1400" dirty="0" smtClean="0"/>
                <a:t>: </a:t>
              </a:r>
              <a:r>
                <a:rPr lang="ru-RU" sz="1400" dirty="0" err="1" smtClean="0"/>
                <a:t>Барлығы</a:t>
              </a:r>
              <a:r>
                <a:rPr lang="ru-RU" sz="1400" dirty="0" smtClean="0"/>
                <a:t>: 0.00003258681 г/с, 0.0010276402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Оның ішінде</a:t>
              </a:r>
              <a:r>
                <a:rPr lang="ru-RU" sz="1400" dirty="0" smtClean="0"/>
                <a:t>: </a:t>
              </a:r>
              <a:r>
                <a:rPr lang="ru-RU" sz="1400" dirty="0" err="1" smtClean="0"/>
                <a:t>қатты</a:t>
              </a:r>
              <a:r>
                <a:rPr lang="ru-RU" sz="1400" dirty="0" smtClean="0"/>
                <a:t>: 0 г/с; 0 т/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сұйық және </a:t>
              </a:r>
              <a:r>
                <a:rPr lang="ru-RU" sz="1400" dirty="0" smtClean="0"/>
                <a:t>газ </a:t>
              </a:r>
              <a:r>
                <a:rPr lang="ru-RU" sz="1400" dirty="0" err="1" smtClean="0"/>
                <a:t>тәрізділер</a:t>
              </a:r>
              <a:r>
                <a:rPr lang="ru-RU" sz="1400" dirty="0" smtClean="0"/>
                <a:t>: 0.00003258681 г/с; 0.0010276402 т / 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ЛОС салу </a:t>
              </a:r>
              <a:r>
                <a:rPr lang="ru-RU" sz="1400" dirty="0" err="1" smtClean="0"/>
                <a:t>және пайдалану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алаңы үшін ластаушы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тарату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есептеулерімен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ластаушы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заттардың ешқайсысы үшін және </a:t>
              </a:r>
              <a:r>
                <a:rPr lang="ru-RU" sz="1400" dirty="0" smtClean="0"/>
                <a:t>СҚА </a:t>
              </a:r>
              <a:r>
                <a:rPr lang="ru-RU" sz="1400" dirty="0" err="1" smtClean="0"/>
                <a:t>шекарасындағы жиынтық топтардың ешқайсысы үшін </a:t>
              </a:r>
              <a:r>
                <a:rPr lang="ru-RU" sz="1400" dirty="0" smtClean="0"/>
                <a:t>ШРК </a:t>
              </a:r>
              <a:r>
                <a:rPr lang="ru-RU" sz="1400" dirty="0" err="1" smtClean="0"/>
                <a:t>мәндерінің асып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кетуі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анықталған жоқ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кәсіпорын бұрын белгіленген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санитарлық-қорғау аймағы </a:t>
              </a:r>
              <a:r>
                <a:rPr lang="ru-RU" sz="1400" dirty="0" smtClean="0"/>
                <a:t>бар </a:t>
              </a:r>
              <a:r>
                <a:rPr lang="ru-RU" sz="1400" dirty="0" err="1" smtClean="0"/>
                <a:t>жұмыс істеп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тұр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бұл жоба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СҚА-ны қайта қарауды көздемейді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Санитарлық-қорғау аймағы негізгі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өндіріс үшін </a:t>
              </a:r>
              <a:r>
                <a:rPr lang="ru-RU" sz="1400" dirty="0" smtClean="0"/>
                <a:t>1000 м </a:t>
              </a:r>
              <a:r>
                <a:rPr lang="ru-RU" sz="1400" dirty="0" err="1" smtClean="0"/>
                <a:t>қашықтықта орнатылған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Ең жақын тұрғын аймақта </a:t>
              </a:r>
              <a:r>
                <a:rPr lang="ru-RU" sz="1400" dirty="0" smtClean="0"/>
                <a:t>(</a:t>
              </a:r>
              <a:r>
                <a:rPr lang="ru-RU" sz="1400" dirty="0" err="1" smtClean="0"/>
                <a:t>Чекоман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кенті</a:t>
              </a:r>
              <a:r>
                <a:rPr lang="ru-RU" sz="1400" dirty="0" smtClean="0"/>
                <a:t>) ЭНК </a:t>
              </a:r>
              <a:r>
                <a:rPr lang="ru-RU" sz="1400" dirty="0" err="1" smtClean="0"/>
                <a:t>асып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кетуі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алынып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тасталды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Дисперсияны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есептеу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нәтижелері бойынша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нормативтік</a:t>
              </a:r>
              <a:r>
                <a:rPr lang="ru-RU" sz="1400" dirty="0" smtClean="0"/>
                <a:t> СҚА </a:t>
              </a:r>
              <a:r>
                <a:rPr lang="ru-RU" sz="1400" dirty="0" err="1" smtClean="0"/>
                <a:t>шекарасындағы ластаушы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заттардың жер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бетіндегі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ең жоғары концентрациясы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елді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мекендер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үшін атмосфералық ауа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сапасының өлшемдерінен аспайды</a:t>
              </a:r>
              <a:r>
                <a:rPr lang="ru-RU" sz="1400" dirty="0" smtClean="0"/>
                <a:t>.</a:t>
              </a:r>
              <a:endParaRPr lang="ru-RU" sz="1400" dirty="0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4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Сведения по выбросам загрязняющих веществ/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</a:br>
            <a:r>
              <a:rPr lang="ru-RU" sz="2800" dirty="0" smtClean="0"/>
              <a:t> </a:t>
            </a:r>
            <a:r>
              <a:rPr lang="ru-RU" sz="3200" b="1" dirty="0" err="1" smtClean="0">
                <a:solidFill>
                  <a:schemeClr val="tx2"/>
                </a:solidFill>
                <a:cs typeface="Roboto Condensed"/>
              </a:rPr>
              <a:t>Ластаушы</a:t>
            </a: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cs typeface="Roboto Condensed"/>
              </a:rPr>
              <a:t>заттардың шығарындылары бойынша</a:t>
            </a:r>
            <a:r>
              <a:rPr lang="ru-RU" sz="32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cs typeface="Roboto Condensed"/>
              </a:rPr>
              <a:t>мәліметтер</a:t>
            </a:r>
            <a:endParaRPr lang="ru-RU" sz="3200" b="1" dirty="0">
              <a:solidFill>
                <a:schemeClr val="tx2"/>
              </a:solidFill>
              <a:cs typeface="Roboto Condensed"/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5</a:t>
            </a:fld>
            <a:endParaRPr lang="ru-RU" sz="4000" dirty="0">
              <a:solidFill>
                <a:srgbClr val="000099"/>
              </a:solidFill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467544" y="1586384"/>
            <a:ext cx="8496944" cy="4753032"/>
            <a:chOff x="788310" y="3625473"/>
            <a:chExt cx="3172030" cy="1489593"/>
          </a:xfrm>
          <a:solidFill>
            <a:schemeClr val="tx2">
              <a:lumMod val="20000"/>
              <a:lumOff val="80000"/>
              <a:alpha val="53000"/>
            </a:schemeClr>
          </a:solidFill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r>
                <a:rPr lang="ru-RU" sz="1400" dirty="0" smtClean="0"/>
                <a:t>Для объектов КНС и ЛОС должны быть установлены санитарные разрывы, </a:t>
              </a:r>
              <a:r>
                <a:rPr lang="ru-RU" sz="1400" dirty="0" err="1" smtClean="0"/>
                <a:t>засеяные</a:t>
              </a:r>
              <a:r>
                <a:rPr lang="ru-RU" sz="1400" dirty="0" smtClean="0"/>
                <a:t> зелеными насаждениями не менее 60% от общей площади СР</a:t>
              </a:r>
            </a:p>
            <a:p>
              <a:r>
                <a:rPr lang="ru-RU" sz="1400" b="1" dirty="0" smtClean="0"/>
                <a:t>Технологический блок ФХО</a:t>
              </a:r>
              <a:endParaRPr lang="ru-RU" sz="1400" dirty="0" smtClean="0"/>
            </a:p>
            <a:p>
              <a:r>
                <a:rPr lang="ru-RU" sz="1400" b="1" dirty="0" smtClean="0"/>
                <a:t>Станция </a:t>
              </a:r>
              <a:r>
                <a:rPr lang="ru-RU" sz="1400" b="1" dirty="0" smtClean="0"/>
                <a:t>биологической очистки сточных вод (пластик) </a:t>
              </a:r>
              <a:endParaRPr lang="ru-RU" sz="1400" dirty="0" smtClean="0"/>
            </a:p>
            <a:p>
              <a:r>
                <a:rPr lang="ru-RU" sz="1400" dirty="0" smtClean="0"/>
                <a:t>Номинальная производительность 600 м3/сутки. </a:t>
              </a:r>
            </a:p>
            <a:p>
              <a:r>
                <a:rPr lang="ru-RU" sz="1400" b="1" dirty="0" smtClean="0"/>
                <a:t>Пруды </a:t>
              </a:r>
              <a:r>
                <a:rPr lang="ru-RU" sz="1400" b="1" dirty="0" smtClean="0"/>
                <a:t>накопители-испарители.</a:t>
              </a:r>
              <a:endParaRPr lang="ru-RU" sz="1400" dirty="0" smtClean="0"/>
            </a:p>
            <a:p>
              <a:r>
                <a:rPr lang="ru-RU" sz="1400" dirty="0" smtClean="0"/>
                <a:t>Существующие конструкции прудов накопителей-испарителей, согласно справке ТОО «EURASIA AGRO SEMEY», находятся в рабочем состоянии. Объем прудов позволяет принимать очищенные сточные воды в полном объеме круглый год, без перерыва.</a:t>
              </a:r>
            </a:p>
            <a:p>
              <a:r>
                <a:rPr lang="ru-RU" sz="1400" dirty="0" smtClean="0"/>
                <a:t>Строительные работы являются источником пыли, которая может создавать неудобства для персонала завода и риск причинения ущерба здоровью строительного персонала. С учетом того, что завод расположен в близи территории села </a:t>
              </a:r>
              <a:r>
                <a:rPr lang="ru-RU" sz="1400" dirty="0" err="1" smtClean="0"/>
                <a:t>Чекоман</a:t>
              </a:r>
              <a:r>
                <a:rPr lang="ru-RU" sz="1400" dirty="0" smtClean="0"/>
                <a:t>, но на расстоянии более 2 километров, а от г. Семей – на расстоянии 35 км воздействие оценивается как не значительное.  С целью сокращения степени воздействия пылевых выбросов на здоровье производственного персонала, работающего на площадке, осуществляются мероприятия по предотвращению пылевых выбросов в сочетании с мерами по обеспечению постоянного использования соответствующих индивидуальных средств защиты. Степень воздействия выбросов выхлопных газов автомобилей на качество воздуха оценивается как незначительное. В целом, строительные работы имеют временный характер, и связанные с ними отрицательные воздействия, которые будут проявляться в виде незначительного повышения уровня пылевых выбросов, оцениваются как несущественные.</a:t>
              </a:r>
            </a:p>
            <a:p>
              <a:pPr algn="ctr"/>
              <a:endParaRPr lang="ru-RU" sz="136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0648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СЛАЙД 4 Сведения </a:t>
            </a:r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по выбросам загрязняющих веществ/</a:t>
            </a:r>
            <a:br>
              <a:rPr lang="ru-RU" sz="2400" b="1" dirty="0" smtClean="0">
                <a:solidFill>
                  <a:schemeClr val="tx2"/>
                </a:solidFill>
                <a:cs typeface="Roboto Condensed"/>
              </a:rPr>
            </a:br>
            <a:r>
              <a:rPr lang="ru-RU" sz="2400" dirty="0" smtClean="0"/>
              <a:t> </a:t>
            </a:r>
            <a:r>
              <a:rPr lang="ru-RU" sz="2400" b="1" dirty="0" err="1" smtClean="0">
                <a:solidFill>
                  <a:schemeClr val="tx2"/>
                </a:solidFill>
                <a:cs typeface="Roboto Condensed"/>
              </a:rPr>
              <a:t>Ластаушы</a:t>
            </a:r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cs typeface="Roboto Condensed"/>
              </a:rPr>
              <a:t>заттардың шығарындылары бойынша</a:t>
            </a:r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cs typeface="Roboto Condensed"/>
              </a:rPr>
              <a:t>мәліметтер</a:t>
            </a:r>
            <a:endParaRPr lang="ru-RU" sz="240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6</a:t>
            </a:fld>
            <a:endParaRPr lang="ru-RU" sz="4000" dirty="0">
              <a:solidFill>
                <a:srgbClr val="000099"/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 cstate="print"/>
          <a:srcRect l="24533" t="19842" r="1069" b="26043"/>
          <a:stretch/>
        </p:blipFill>
        <p:spPr bwMode="auto">
          <a:xfrm>
            <a:off x="1115616" y="1844824"/>
            <a:ext cx="7272808" cy="4232022"/>
          </a:xfrm>
          <a:prstGeom prst="rect">
            <a:avLst/>
          </a:prstGeom>
          <a:ln w="25400">
            <a:solidFill>
              <a:schemeClr val="bg2">
                <a:lumMod val="50000"/>
              </a:schemeClr>
            </a:solidFill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arto="http://schemas.microsoft.com/office/word/2006/arto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467544" y="1586384"/>
            <a:ext cx="8496944" cy="4753032"/>
            <a:chOff x="788310" y="3625473"/>
            <a:chExt cx="3172030" cy="1489593"/>
          </a:xfrm>
          <a:solidFill>
            <a:schemeClr val="tx2">
              <a:lumMod val="20000"/>
              <a:lumOff val="80000"/>
              <a:alpha val="53000"/>
            </a:scheme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/>
              <a:r>
                <a:rPr lang="ru-RU" sz="1400" dirty="0" smtClean="0"/>
                <a:t>ЛOC </a:t>
              </a:r>
              <a:r>
                <a:rPr lang="ru-RU" sz="1400" dirty="0" err="1" smtClean="0"/>
                <a:t>нысандарының орналасу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жоспары</a:t>
              </a:r>
              <a:r>
                <a:rPr lang="ru-RU" sz="1400" dirty="0" smtClean="0"/>
                <a:t> КНС </a:t>
              </a:r>
              <a:r>
                <a:rPr lang="ru-RU" sz="1400" dirty="0" err="1" smtClean="0"/>
                <a:t>және </a:t>
              </a:r>
              <a:r>
                <a:rPr lang="ru-RU" sz="1400" dirty="0" smtClean="0"/>
                <a:t>ЛОС </a:t>
              </a:r>
              <a:r>
                <a:rPr lang="ru-RU" sz="1400" dirty="0" err="1" smtClean="0"/>
                <a:t>объектілері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үшін </a:t>
              </a:r>
              <a:r>
                <a:rPr lang="ru-RU" sz="1400" dirty="0" smtClean="0"/>
                <a:t>ср </a:t>
              </a:r>
              <a:r>
                <a:rPr lang="ru-RU" sz="1400" dirty="0" err="1" smtClean="0"/>
                <a:t>жалпы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алаңының кемінде</a:t>
              </a:r>
              <a:r>
                <a:rPr lang="ru-RU" sz="1400" dirty="0" smtClean="0"/>
                <a:t> 60% </a:t>
              </a:r>
              <a:r>
                <a:rPr lang="ru-RU" sz="1400" dirty="0" err="1" smtClean="0"/>
                <a:t>жасыл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екпелермен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себілген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санитариялық алшақтықтар орнатылуы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тиіс</a:t>
              </a:r>
              <a:r>
                <a:rPr lang="ru-RU" sz="1400" dirty="0" smtClean="0"/>
                <a:t> ФХО </a:t>
              </a:r>
              <a:r>
                <a:rPr lang="ru-RU" sz="1400" dirty="0" err="1" smtClean="0"/>
                <a:t>технологиялық блогы</a:t>
              </a:r>
              <a:r>
                <a:rPr lang="ru-RU" sz="1400" dirty="0" smtClean="0"/>
                <a:t> 30 м3/</a:t>
              </a:r>
              <a:r>
                <a:rPr lang="ru-RU" sz="1400" dirty="0" err="1" smtClean="0"/>
                <a:t>сағ жүктемеге есептелген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физика-химиялық 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кешені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мыналарды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қамтиды</a:t>
              </a:r>
              <a:r>
                <a:rPr lang="ru-RU" sz="1400" dirty="0" smtClean="0"/>
                <a:t>: Барабан </a:t>
              </a:r>
              <a:r>
                <a:rPr lang="ru-RU" sz="1400" dirty="0" err="1" smtClean="0"/>
                <a:t>елегі</a:t>
              </a:r>
              <a:r>
                <a:rPr lang="ru-RU" sz="1400" dirty="0" smtClean="0"/>
                <a:t> Май </a:t>
              </a:r>
              <a:r>
                <a:rPr lang="ru-RU" sz="1400" dirty="0" err="1" smtClean="0"/>
                <a:t>ұстағыш Сыйымдылықтар Ағынды суларды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орташаландырғыштар Құбырлы араластырғыш Реагенттік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шаруашылық блогы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Шыны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талшықты қысымды </a:t>
              </a:r>
              <a:r>
                <a:rPr lang="ru-RU" sz="1400" dirty="0" smtClean="0"/>
                <a:t>флотатор </a:t>
              </a:r>
              <a:r>
                <a:rPr lang="ru-RU" sz="1400" dirty="0" err="1" smtClean="0"/>
                <a:t>Ағынды суларды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биологиялық 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станциясы</a:t>
              </a:r>
              <a:r>
                <a:rPr lang="ru-RU" sz="1400" dirty="0" smtClean="0"/>
                <a:t> (пластик) </a:t>
              </a:r>
              <a:r>
                <a:rPr lang="ru-RU" sz="1400" dirty="0" err="1" smtClean="0"/>
                <a:t>Номиналды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өнімділігі тәулігіне </a:t>
              </a:r>
              <a:r>
                <a:rPr lang="ru-RU" sz="1400" dirty="0" smtClean="0"/>
                <a:t>600 м3. </a:t>
              </a:r>
              <a:r>
                <a:rPr lang="ru-RU" sz="1400" dirty="0" err="1" smtClean="0"/>
                <a:t>Құрамында: </a:t>
              </a:r>
              <a:r>
                <a:rPr lang="ru-RU" sz="1400" dirty="0" smtClean="0"/>
                <a:t>- Денитрификатор-1 дана. - Нитрификатор-2 дана. - </a:t>
              </a:r>
              <a:r>
                <a:rPr lang="ru-RU" sz="1400" dirty="0" err="1" smtClean="0"/>
                <a:t>Екінші</a:t>
              </a:r>
              <a:r>
                <a:rPr lang="ru-RU" sz="1400" dirty="0" smtClean="0"/>
                <a:t> тұндырғыш-1 дана. – Биофильтр-1 дана. - </a:t>
              </a:r>
              <a:r>
                <a:rPr lang="ru-RU" sz="1400" dirty="0" err="1" smtClean="0"/>
                <a:t>Байланыс</a:t>
              </a:r>
              <a:r>
                <a:rPr lang="ru-RU" sz="1400" dirty="0" smtClean="0"/>
                <a:t> резервуары-1 дана. – </a:t>
              </a:r>
              <a:r>
                <a:rPr lang="ru-RU" sz="1400" dirty="0" err="1" smtClean="0"/>
                <a:t>Шартты</a:t>
              </a:r>
              <a:r>
                <a:rPr lang="ru-RU" sz="1400" dirty="0" smtClean="0"/>
                <a:t> таза су ыдысы-1 дана. - Блок </a:t>
              </a:r>
              <a:r>
                <a:rPr lang="ru-RU" sz="1400" dirty="0" err="1" smtClean="0"/>
                <a:t>блогы</a:t>
              </a:r>
              <a:r>
                <a:rPr lang="ru-RU" sz="1400" dirty="0" smtClean="0"/>
                <a:t> бар </a:t>
              </a:r>
              <a:r>
                <a:rPr lang="ru-RU" sz="1400" dirty="0" err="1" smtClean="0"/>
                <a:t>технологиялық жерүсті үй-жайы 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және </a:t>
              </a:r>
              <a:r>
                <a:rPr lang="ru-RU" sz="1400" dirty="0" smtClean="0"/>
                <a:t>зарарсыздандыру-1 дана. </a:t>
              </a:r>
              <a:r>
                <a:rPr lang="ru-RU" sz="1400" dirty="0" err="1" smtClean="0"/>
                <a:t>Илон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сақтағыш </a:t>
              </a:r>
              <a:r>
                <a:rPr lang="ru-RU" sz="1400" dirty="0" smtClean="0"/>
                <a:t>(пластик) </a:t>
              </a:r>
              <a:r>
                <a:rPr lang="ru-RU" sz="1400" dirty="0" err="1" smtClean="0"/>
                <a:t>Тазарту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және дезораждау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блогы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Тоғандар-буландырғыштар</a:t>
              </a:r>
              <a:r>
                <a:rPr lang="ru-RU" sz="1400" dirty="0" smtClean="0"/>
                <a:t>. "EURASIA AGRO SEMEY" ЖШС </a:t>
              </a:r>
              <a:r>
                <a:rPr lang="ru-RU" sz="1400" dirty="0" err="1" smtClean="0"/>
                <a:t>анықтамасына сәйкес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жинақтаушы-буландырғыш тоғандарының қолданыстағы конструкциялары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жұмыс күйінде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Тоғандардың көлемі тазартылған ағынды суларды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жыл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бойы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үзіліссіз толық көлемде қабылдауға мүмкіндік береді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Құрылыс жұмыстары зауыт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қызметкерлеріне қолайсыздықтар туғызатын және құрылыс қызметкерлерінің денсаулығына зиян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келтіру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қаупін тудыратын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шаң көзі болып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табылады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Зауыт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Чекоман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ауылының аумағына жақын жерде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бірақ </a:t>
              </a:r>
              <a:r>
                <a:rPr lang="ru-RU" sz="1400" dirty="0" smtClean="0"/>
                <a:t>2 </a:t>
              </a:r>
              <a:r>
                <a:rPr lang="ru-RU" sz="1400" dirty="0" err="1" smtClean="0"/>
                <a:t>шақырымнан астам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қашықтықта</a:t>
              </a:r>
              <a:r>
                <a:rPr lang="ru-RU" sz="1400" dirty="0" smtClean="0"/>
                <a:t>, ал Семей </a:t>
              </a:r>
              <a:r>
                <a:rPr lang="ru-RU" sz="1400" dirty="0" err="1" smtClean="0"/>
                <a:t>қаласынан </a:t>
              </a:r>
              <a:r>
                <a:rPr lang="ru-RU" sz="1400" dirty="0" smtClean="0"/>
                <a:t>– 35 км </a:t>
              </a:r>
              <a:r>
                <a:rPr lang="ru-RU" sz="1400" dirty="0" err="1" smtClean="0"/>
                <a:t>қашықтықта орналасқандығын ескере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отырып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әсер айтарлықтай емес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деп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бағаланады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Алаңда жұмыс істейтін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өндірістік персоналдың денсаулығына шаң шығарындыларының әсер ету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дәрежесін қысқарту мақсатында тиісті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жеке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қорғаныс құралдарын тұрақты пайдалануды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қамтамасыз ету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жөніндегі шаралармен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ұштастыра отырып</a:t>
              </a:r>
              <a:r>
                <a:rPr lang="ru-RU" sz="1400" dirty="0" smtClean="0"/>
                <a:t>, </a:t>
              </a:r>
              <a:r>
                <a:rPr lang="ru-RU" sz="1400" dirty="0" err="1" smtClean="0"/>
                <a:t>шаң шығарындыларының алдын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алу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жөніндегі іс-шаралар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жүзеге асырылады</a:t>
              </a:r>
              <a:r>
                <a:rPr lang="ru-RU" sz="1400" dirty="0" smtClean="0"/>
                <a:t>. </a:t>
              </a:r>
              <a:r>
                <a:rPr lang="ru-RU" sz="1400" dirty="0" err="1" smtClean="0"/>
                <a:t>Автокөлік шығарындыларының ауа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сапасына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әсер ету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дәрежесі шамалы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деп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бағаланады.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Тұтастай алғанда, құрылыс жұмыстары уақытша болып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табылады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және шаң шығарындыларының шамалы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өсуі ретінде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көрінетін онымен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байланысты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жағымсыз әсерлер маңызды емес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деп</a:t>
              </a:r>
              <a:r>
                <a:rPr lang="ru-RU" sz="1400" dirty="0" smtClean="0"/>
                <a:t> </a:t>
              </a:r>
              <a:r>
                <a:rPr lang="ru-RU" sz="1400" dirty="0" err="1" smtClean="0"/>
                <a:t>бағаланады.</a:t>
              </a:r>
              <a:endParaRPr lang="ru-RU" sz="1400" dirty="0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7</a:t>
            </a:fld>
            <a:endParaRPr lang="ru-RU" sz="4000" dirty="0">
              <a:solidFill>
                <a:srgbClr val="00009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6064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СЛАЙД 4 Сведения по выбросам загрязняющих веществ/</a:t>
            </a:r>
            <a:br>
              <a:rPr lang="ru-RU" sz="2400" b="1" dirty="0" smtClean="0">
                <a:solidFill>
                  <a:schemeClr val="tx2"/>
                </a:solidFill>
                <a:cs typeface="Roboto Condensed"/>
              </a:rPr>
            </a:br>
            <a:r>
              <a:rPr lang="ru-RU" sz="2400" dirty="0" smtClean="0"/>
              <a:t> </a:t>
            </a:r>
            <a:r>
              <a:rPr lang="ru-RU" sz="2400" b="1" dirty="0" err="1" smtClean="0">
                <a:solidFill>
                  <a:schemeClr val="tx2"/>
                </a:solidFill>
                <a:cs typeface="Roboto Condensed"/>
              </a:rPr>
              <a:t>Ластаушы</a:t>
            </a:r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cs typeface="Roboto Condensed"/>
              </a:rPr>
              <a:t>заттардың шығарындылары бойынша</a:t>
            </a:r>
            <a:r>
              <a:rPr lang="ru-RU" sz="2400" b="1" dirty="0" smtClean="0">
                <a:solidFill>
                  <a:schemeClr val="tx2"/>
                </a:solidFill>
                <a:cs typeface="Roboto Condensed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cs typeface="Roboto Condensed"/>
              </a:rPr>
              <a:t>мәліметтер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3366"/>
                </a:solidFill>
              </a:rPr>
              <a:t>Слайд 5 Сведения </a:t>
            </a:r>
            <a:r>
              <a:rPr lang="ru-RU" sz="2800" b="1" dirty="0" smtClean="0">
                <a:solidFill>
                  <a:srgbClr val="003366"/>
                </a:solidFill>
              </a:rPr>
              <a:t>по сбросам сточных </a:t>
            </a:r>
            <a:r>
              <a:rPr lang="ru-RU" sz="2800" b="1" dirty="0" smtClean="0">
                <a:solidFill>
                  <a:srgbClr val="003366"/>
                </a:solidFill>
              </a:rPr>
              <a:t>вод</a:t>
            </a:r>
            <a:r>
              <a:rPr lang="ru-RU" sz="3200" b="1" dirty="0" smtClean="0">
                <a:solidFill>
                  <a:srgbClr val="003366"/>
                </a:solidFill>
                <a:cs typeface="Roboto Condensed"/>
              </a:rPr>
              <a:t>/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</a:br>
            <a:r>
              <a:rPr lang="ru-RU" sz="3200" dirty="0" err="1" smtClean="0">
                <a:solidFill>
                  <a:srgbClr val="003366"/>
                </a:solidFill>
              </a:rPr>
              <a:t>Ағынды суларды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r>
              <a:rPr lang="ru-RU" sz="3200" dirty="0" err="1" smtClean="0">
                <a:solidFill>
                  <a:srgbClr val="003366"/>
                </a:solidFill>
              </a:rPr>
              <a:t>ағызу туралы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r>
              <a:rPr lang="ru-RU" sz="3200" dirty="0" err="1" smtClean="0">
                <a:solidFill>
                  <a:srgbClr val="003366"/>
                </a:solidFill>
              </a:rPr>
              <a:t>мәліметтер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endParaRPr lang="ru-RU" sz="3200" b="1" dirty="0" smtClean="0">
              <a:solidFill>
                <a:srgbClr val="003366"/>
              </a:solidFill>
              <a:cs typeface="Roboto Condensed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chemeClr val="accent2">
              <a:lumMod val="20000"/>
              <a:lumOff val="80000"/>
              <a:alpha val="53000"/>
            </a:scheme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/>
              <a:r>
                <a:rPr lang="ru-RU" sz="1200" dirty="0" smtClean="0"/>
                <a:t>На </a:t>
              </a:r>
              <a:r>
                <a:rPr lang="ru-RU" sz="1200" dirty="0" smtClean="0"/>
                <a:t>период строительства объекта – образование сточных вод не предусматривается.</a:t>
              </a:r>
            </a:p>
            <a:p>
              <a:pPr algn="ctr"/>
              <a:r>
                <a:rPr lang="ru-RU" sz="1200" dirty="0" smtClean="0"/>
                <a:t>На </a:t>
              </a:r>
              <a:r>
                <a:rPr lang="ru-RU" sz="1200" dirty="0" smtClean="0"/>
                <a:t>период эксплуатации характеристика сточных вод Мясокомбината </a:t>
              </a:r>
            </a:p>
            <a:p>
              <a:pPr algn="ctr"/>
              <a:r>
                <a:rPr lang="ru-RU" sz="1200" dirty="0" smtClean="0"/>
                <a:t>Цеха Консервный– оборотная вода 19,5 м3/час. Сброс в канализацию сточной воды 90.8 м3/сутки. Колбасный– Сброс в канализацию сточной воды 149 м3/сутки. Жировой цех– Сброс в канализацию сточной воды 40м3/сутки. Кишечный цех– оборотная вода 6,3 м3/час. Сброс в канализацию сточной воды 180 м3/сутки. ЦТФ– Сброс в канализацию сточной воды 6 м3/сутки. Цех убоя и разделки туш, </a:t>
              </a:r>
              <a:r>
                <a:rPr lang="ru-RU" sz="1200" dirty="0" err="1" smtClean="0"/>
                <a:t>обваловка</a:t>
              </a:r>
              <a:r>
                <a:rPr lang="ru-RU" sz="1200" dirty="0" smtClean="0"/>
                <a:t>– Сброс в канализацию сточной воды 100 м3/сутки.</a:t>
              </a:r>
            </a:p>
            <a:p>
              <a:pPr algn="ctr"/>
              <a:r>
                <a:rPr lang="ru-RU" sz="1200" dirty="0" smtClean="0"/>
                <a:t> Котельная- Сброс в канализацию сточной воды 10 м3/сутки. На </a:t>
              </a:r>
              <a:r>
                <a:rPr lang="ru-RU" sz="1200" dirty="0" err="1" smtClean="0"/>
                <a:t>хоз-питьевые</a:t>
              </a:r>
              <a:r>
                <a:rPr lang="ru-RU" sz="1200" dirty="0" smtClean="0"/>
                <a:t> нужды. На </a:t>
              </a:r>
              <a:r>
                <a:rPr lang="ru-RU" sz="1200" dirty="0" err="1" smtClean="0"/>
                <a:t>хоз-бытовые</a:t>
              </a:r>
              <a:r>
                <a:rPr lang="ru-RU" sz="1200" dirty="0" smtClean="0"/>
                <a:t> нужды– Сброс в канализацию сточной воды 40 м3/сутки. Обеспечение убойного скота питьевой </a:t>
              </a:r>
              <a:r>
                <a:rPr lang="ru-RU" sz="1200" dirty="0" err="1" smtClean="0"/>
                <a:t>водой-в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скотобазе</a:t>
              </a:r>
              <a:r>
                <a:rPr lang="ru-RU" sz="1200" dirty="0" smtClean="0"/>
                <a:t> и </a:t>
              </a:r>
              <a:r>
                <a:rPr lang="ru-RU" sz="1200" dirty="0" err="1" smtClean="0"/>
                <a:t>предубойной</a:t>
              </a:r>
              <a:r>
                <a:rPr lang="ru-RU" sz="1200" dirty="0" smtClean="0"/>
                <a:t> базе (4200 голов МРС) 4,2 м3/сутки. Откорм. База. 10 000 голов МРС– 4,2 м3/сутки. Итого 83.37 м3/час или 640 м3/сутки. </a:t>
              </a:r>
            </a:p>
            <a:p>
              <a:pPr algn="ctr"/>
              <a:r>
                <a:rPr lang="ru-RU" sz="1200" dirty="0" smtClean="0"/>
                <a:t>Очистные сооружения рассчитаны на 640 м.куб/сутки.</a:t>
              </a:r>
            </a:p>
            <a:p>
              <a:pPr algn="ctr"/>
              <a:r>
                <a:rPr lang="ru-RU" sz="1200" dirty="0" smtClean="0"/>
                <a:t> </a:t>
              </a:r>
              <a:r>
                <a:rPr lang="ru-RU" sz="1200" dirty="0" smtClean="0"/>
                <a:t>Объем </a:t>
              </a:r>
              <a:r>
                <a:rPr lang="ru-RU" sz="1200" dirty="0" smtClean="0"/>
                <a:t>образующихся при очистке сточных вод осадков представлен согласно расчетным данным, представленным поставщиком оборудования и технологическим отделом ТОО </a:t>
              </a:r>
              <a:r>
                <a:rPr lang="ru-RU" sz="1200" dirty="0" err="1" smtClean="0"/>
                <a:t>Eurasia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Agro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Semey</a:t>
              </a:r>
              <a:r>
                <a:rPr lang="ru-RU" sz="1200" dirty="0" smtClean="0"/>
                <a:t>».</a:t>
              </a:r>
            </a:p>
            <a:p>
              <a:pPr algn="ctr"/>
              <a:r>
                <a:rPr lang="ru-RU" sz="1200" b="1" dirty="0" smtClean="0"/>
                <a:t>Осадок от очистки производственных сточных вод и жидких отходов:</a:t>
              </a:r>
              <a:endParaRPr lang="ru-RU" sz="1200" dirty="0" smtClean="0"/>
            </a:p>
            <a:p>
              <a:pPr algn="ctr"/>
              <a:r>
                <a:rPr lang="ru-RU" sz="1200" dirty="0" smtClean="0"/>
                <a:t>Осадок (</a:t>
              </a:r>
              <a:r>
                <a:rPr lang="ru-RU" sz="1200" dirty="0" err="1" smtClean="0"/>
                <a:t>флотошлам</a:t>
              </a:r>
              <a:r>
                <a:rPr lang="ru-RU" sz="1200" dirty="0" smtClean="0"/>
                <a:t>, сточный ил) в объеме: 3 м3/</a:t>
              </a:r>
              <a:r>
                <a:rPr lang="ru-RU" sz="1200" dirty="0" err="1" smtClean="0"/>
                <a:t>сут</a:t>
              </a:r>
              <a:r>
                <a:rPr lang="ru-RU" sz="1200" dirty="0" smtClean="0"/>
                <a:t>, 1008 т/год.</a:t>
              </a:r>
            </a:p>
            <a:p>
              <a:pPr algn="ctr"/>
              <a:r>
                <a:rPr lang="ru-RU" sz="1200" b="1" dirty="0" smtClean="0"/>
                <a:t>Осадок от очистки хозяйственно-бытовых сточных вод : </a:t>
              </a:r>
              <a:endParaRPr lang="ru-RU" sz="1200" dirty="0" smtClean="0"/>
            </a:p>
            <a:p>
              <a:pPr algn="ctr"/>
              <a:r>
                <a:rPr lang="ru-RU" sz="1200" dirty="0" smtClean="0"/>
                <a:t>Сточный ил (избыточный ил, уловленный песок) в объеме: 202,6 т/год</a:t>
              </a:r>
            </a:p>
            <a:p>
              <a:pPr algn="ctr"/>
              <a:r>
                <a:rPr lang="ru-RU" sz="1200" b="1" dirty="0" err="1" smtClean="0"/>
                <a:t>Флотошлам</a:t>
              </a:r>
              <a:r>
                <a:rPr lang="ru-RU" sz="1200" b="1" dirty="0" smtClean="0"/>
                <a:t> с флотатора </a:t>
              </a:r>
              <a:endParaRPr lang="ru-RU" sz="1200" dirty="0" smtClean="0"/>
            </a:p>
            <a:p>
              <a:pPr algn="ctr"/>
              <a:r>
                <a:rPr lang="ru-RU" sz="1200" b="1" dirty="0" smtClean="0"/>
                <a:t>Избыточный </a:t>
              </a:r>
              <a:r>
                <a:rPr lang="ru-RU" sz="1200" b="1" dirty="0" smtClean="0"/>
                <a:t>активный ил</a:t>
              </a:r>
              <a:endParaRPr lang="ru-RU" sz="1200" dirty="0" smtClean="0"/>
            </a:p>
            <a:p>
              <a:pPr algn="ctr"/>
              <a:r>
                <a:rPr lang="ru-RU" sz="1200" dirty="0" smtClean="0"/>
                <a:t>Все </a:t>
              </a:r>
              <a:r>
                <a:rPr lang="ru-RU" sz="1200" dirty="0" smtClean="0"/>
                <a:t>образованные стоки, после очистных сооружений подаются на пруды испарители через </a:t>
              </a:r>
              <a:r>
                <a:rPr lang="ru-RU" sz="1200" dirty="0" err="1" smtClean="0"/>
                <a:t>водовыпуск</a:t>
              </a:r>
              <a:r>
                <a:rPr lang="ru-RU" sz="1200" dirty="0" smtClean="0"/>
                <a:t> №1. Сброс на поля фильтрации исключается.</a:t>
              </a:r>
            </a:p>
            <a:p>
              <a:pPr algn="ctr"/>
              <a:r>
                <a:rPr lang="ru-RU" sz="1200" dirty="0" smtClean="0"/>
                <a:t>Пруд-накопитель служит для сбора и накопления очищенных сточных вод .</a:t>
              </a:r>
            </a:p>
            <a:p>
              <a:pPr algn="ctr"/>
              <a:r>
                <a:rPr lang="ru-RU" sz="1200" dirty="0" smtClean="0"/>
                <a:t>Очищенные сточные воды, могут использоваться на полив, только при соблюдении нормативов ПДК.</a:t>
              </a:r>
            </a:p>
            <a:p>
              <a:pPr algn="ctr"/>
              <a:r>
                <a:rPr lang="ru-RU" sz="1200" dirty="0" smtClean="0"/>
                <a:t>Сточные воды контролируются аккредитованной лабораторией, 1 раз в квартал.</a:t>
              </a:r>
            </a:p>
            <a:p>
              <a:pPr algn="ctr"/>
              <a:r>
                <a:rPr lang="ru-RU" sz="1200" dirty="0" smtClean="0"/>
                <a:t> В случае превышения значений загрязняющих веществ, незамедлительно сообщается на основное производство, и производится  ремонт очистного оборудования. </a:t>
              </a:r>
            </a:p>
            <a:p>
              <a:r>
                <a:rPr lang="ru-RU" sz="1200" dirty="0" smtClean="0"/>
                <a:t> </a:t>
              </a:r>
            </a:p>
            <a:p>
              <a:pPr algn="ctr" fontAlgn="base"/>
              <a:endParaRPr lang="ru-RU" sz="1200" dirty="0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03B86B21-B9CB-4BE4-8E49-2180917B2CA5}" type="slidenum">
              <a:rPr lang="ru-RU" sz="4000" smtClean="0">
                <a:solidFill>
                  <a:srgbClr val="000099"/>
                </a:solidFill>
              </a:rPr>
              <a:pPr/>
              <a:t>8</a:t>
            </a:fld>
            <a:endParaRPr lang="ru-RU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6B21-B9CB-4BE4-8E49-2180917B2CA5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3366"/>
                </a:solidFill>
              </a:rPr>
              <a:t>Слайд 5 Сведения </a:t>
            </a:r>
            <a:r>
              <a:rPr lang="ru-RU" sz="2800" b="1" dirty="0" smtClean="0">
                <a:solidFill>
                  <a:srgbClr val="003366"/>
                </a:solidFill>
              </a:rPr>
              <a:t>по сбросам сточных </a:t>
            </a:r>
            <a:r>
              <a:rPr lang="ru-RU" sz="2800" b="1" dirty="0" smtClean="0">
                <a:solidFill>
                  <a:srgbClr val="003366"/>
                </a:solidFill>
              </a:rPr>
              <a:t>вод</a:t>
            </a:r>
            <a:r>
              <a:rPr lang="ru-RU" sz="3200" b="1" dirty="0" smtClean="0">
                <a:solidFill>
                  <a:srgbClr val="003366"/>
                </a:solidFill>
                <a:cs typeface="Roboto Condensed"/>
              </a:rPr>
              <a:t>/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j-lt"/>
                <a:ea typeface="+mj-ea"/>
                <a:cs typeface="Roboto Condensed"/>
              </a:rPr>
            </a:br>
            <a:r>
              <a:rPr lang="ru-RU" sz="3200" dirty="0" err="1" smtClean="0">
                <a:solidFill>
                  <a:srgbClr val="003366"/>
                </a:solidFill>
              </a:rPr>
              <a:t>Ағынды суларды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r>
              <a:rPr lang="ru-RU" sz="3200" dirty="0" err="1" smtClean="0">
                <a:solidFill>
                  <a:srgbClr val="003366"/>
                </a:solidFill>
              </a:rPr>
              <a:t>ағызу туралы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r>
              <a:rPr lang="ru-RU" sz="3200" dirty="0" err="1" smtClean="0">
                <a:solidFill>
                  <a:srgbClr val="003366"/>
                </a:solidFill>
              </a:rPr>
              <a:t>мәліметтер</a:t>
            </a:r>
            <a:r>
              <a:rPr lang="ru-RU" sz="3200" dirty="0" smtClean="0">
                <a:solidFill>
                  <a:srgbClr val="003366"/>
                </a:solidFill>
              </a:rPr>
              <a:t> </a:t>
            </a:r>
            <a:endParaRPr lang="ru-RU" sz="3200" b="1" dirty="0" smtClean="0">
              <a:solidFill>
                <a:srgbClr val="003366"/>
              </a:solidFill>
              <a:cs typeface="Roboto Condensed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467544" y="1586384"/>
            <a:ext cx="8496944" cy="5082976"/>
            <a:chOff x="788310" y="3625473"/>
            <a:chExt cx="3172030" cy="1489593"/>
          </a:xfrm>
          <a:solidFill>
            <a:schemeClr val="accent2">
              <a:lumMod val="20000"/>
              <a:lumOff val="80000"/>
              <a:alpha val="53000"/>
            </a:schemeClr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788310" y="3625473"/>
              <a:ext cx="3172030" cy="1489435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815192" y="3638766"/>
              <a:ext cx="3115748" cy="1476300"/>
            </a:xfrm>
            <a:prstGeom prst="rect">
              <a:avLst/>
            </a:prstGeom>
            <a:grp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16510" rIns="24765" bIns="16510" numCol="1" spcCol="1270" anchor="ctr" anchorCtr="0">
              <a:noAutofit/>
            </a:bodyPr>
            <a:lstStyle/>
            <a:p>
              <a:pPr algn="ctr"/>
              <a:r>
                <a:rPr lang="ru-RU" sz="1200" dirty="0" err="1" smtClean="0"/>
                <a:t>Объектіні</a:t>
              </a:r>
              <a:r>
                <a:rPr lang="ru-RU" sz="1200" dirty="0" smtClean="0"/>
                <a:t> салу </a:t>
              </a:r>
              <a:r>
                <a:rPr lang="ru-RU" sz="1200" dirty="0" err="1" smtClean="0"/>
                <a:t>кезеңінде-сарқынды сулардың пайда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болуы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көзделмейді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Пайдалану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кезеңінде ет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комбинатының сарқынды суларының сипаттамасы</a:t>
              </a:r>
              <a:r>
                <a:rPr lang="ru-RU" sz="1200" dirty="0" smtClean="0"/>
                <a:t> Цех </a:t>
              </a:r>
              <a:r>
                <a:rPr lang="ru-RU" sz="1200" dirty="0" err="1" smtClean="0"/>
                <a:t>консерві-айналымдағы </a:t>
              </a:r>
              <a:r>
                <a:rPr lang="ru-RU" sz="1200" dirty="0" smtClean="0"/>
                <a:t>су 19,5 м3 / </a:t>
              </a:r>
              <a:r>
                <a:rPr lang="ru-RU" sz="1200" dirty="0" err="1" smtClean="0"/>
                <a:t>сағ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Тәулігіне </a:t>
              </a:r>
              <a:r>
                <a:rPr lang="ru-RU" sz="1200" dirty="0" smtClean="0"/>
                <a:t>90.8 м3 </a:t>
              </a:r>
              <a:r>
                <a:rPr lang="ru-RU" sz="1200" dirty="0" err="1" smtClean="0"/>
                <a:t>ағынды </a:t>
              </a:r>
              <a:r>
                <a:rPr lang="ru-RU" sz="1200" dirty="0" smtClean="0"/>
                <a:t>суды </a:t>
              </a:r>
              <a:r>
                <a:rPr lang="ru-RU" sz="1200" dirty="0" err="1" smtClean="0"/>
                <a:t>кәрізге ағызу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Шұжық-тәулігіне </a:t>
              </a:r>
              <a:r>
                <a:rPr lang="ru-RU" sz="1200" dirty="0" smtClean="0"/>
                <a:t>149 м3 </a:t>
              </a:r>
              <a:r>
                <a:rPr lang="ru-RU" sz="1200" dirty="0" err="1" smtClean="0"/>
                <a:t>Ағынды суларды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ағызу</a:t>
              </a:r>
              <a:r>
                <a:rPr lang="ru-RU" sz="1200" dirty="0" smtClean="0"/>
                <a:t>. Май </a:t>
              </a:r>
              <a:r>
                <a:rPr lang="ru-RU" sz="1200" dirty="0" err="1" smtClean="0"/>
                <a:t>цехы-тәулігіне </a:t>
              </a:r>
              <a:r>
                <a:rPr lang="ru-RU" sz="1200" dirty="0" smtClean="0"/>
                <a:t>40м3 </a:t>
              </a:r>
              <a:r>
                <a:rPr lang="ru-RU" sz="1200" dirty="0" err="1" smtClean="0"/>
                <a:t>ағынды </a:t>
              </a:r>
              <a:r>
                <a:rPr lang="ru-RU" sz="1200" dirty="0" smtClean="0"/>
                <a:t>суды </a:t>
              </a:r>
              <a:r>
                <a:rPr lang="ru-RU" sz="1200" dirty="0" err="1" smtClean="0"/>
                <a:t>ағызу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Ішек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цехы-айналымдағы </a:t>
              </a:r>
              <a:r>
                <a:rPr lang="ru-RU" sz="1200" dirty="0" smtClean="0"/>
                <a:t>су 6,3 м3/</a:t>
              </a:r>
              <a:r>
                <a:rPr lang="ru-RU" sz="1200" dirty="0" err="1" smtClean="0"/>
                <a:t>сағ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Кәрізге тәулігіне </a:t>
              </a:r>
              <a:r>
                <a:rPr lang="ru-RU" sz="1200" dirty="0" smtClean="0"/>
                <a:t>180 м3 </a:t>
              </a:r>
              <a:r>
                <a:rPr lang="ru-RU" sz="1200" dirty="0" err="1" smtClean="0"/>
                <a:t>ағызу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ЦТФ-тәулігіне </a:t>
              </a:r>
              <a:r>
                <a:rPr lang="ru-RU" sz="1200" dirty="0" smtClean="0"/>
                <a:t>6 м3 </a:t>
              </a:r>
              <a:r>
                <a:rPr lang="ru-RU" sz="1200" dirty="0" err="1" smtClean="0"/>
                <a:t>ағынды </a:t>
              </a:r>
              <a:r>
                <a:rPr lang="ru-RU" sz="1200" dirty="0" smtClean="0"/>
                <a:t>суды </a:t>
              </a:r>
              <a:r>
                <a:rPr lang="ru-RU" sz="1200" dirty="0" err="1" smtClean="0"/>
                <a:t>кәрізге ағызу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Ұша </a:t>
              </a:r>
              <a:r>
                <a:rPr lang="ru-RU" sz="1200" dirty="0" smtClean="0"/>
                <a:t>сою </a:t>
              </a:r>
              <a:r>
                <a:rPr lang="ru-RU" sz="1200" dirty="0" err="1" smtClean="0"/>
                <a:t>және сою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цехы</a:t>
              </a:r>
              <a:r>
                <a:rPr lang="ru-RU" sz="1200" dirty="0" smtClean="0"/>
                <a:t>, </a:t>
              </a:r>
              <a:r>
                <a:rPr lang="ru-RU" sz="1200" dirty="0" err="1" smtClean="0"/>
                <a:t>үйме-тәулігіне </a:t>
              </a:r>
              <a:r>
                <a:rPr lang="ru-RU" sz="1200" dirty="0" smtClean="0"/>
                <a:t>100 м3 </a:t>
              </a:r>
              <a:r>
                <a:rPr lang="ru-RU" sz="1200" dirty="0" err="1" smtClean="0"/>
                <a:t>ағынды </a:t>
              </a:r>
              <a:r>
                <a:rPr lang="ru-RU" sz="1200" dirty="0" smtClean="0"/>
                <a:t>суды </a:t>
              </a:r>
              <a:r>
                <a:rPr lang="ru-RU" sz="1200" dirty="0" err="1" smtClean="0"/>
                <a:t>кәрізге ағызу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Қазандық-тәулігіне </a:t>
              </a:r>
              <a:r>
                <a:rPr lang="ru-RU" sz="1200" dirty="0" smtClean="0"/>
                <a:t>10 м3 </a:t>
              </a:r>
              <a:r>
                <a:rPr lang="ru-RU" sz="1200" dirty="0" err="1" smtClean="0"/>
                <a:t>ағынды </a:t>
              </a:r>
              <a:r>
                <a:rPr lang="ru-RU" sz="1200" dirty="0" smtClean="0"/>
                <a:t>суды </a:t>
              </a:r>
              <a:r>
                <a:rPr lang="ru-RU" sz="1200" dirty="0" err="1" smtClean="0"/>
                <a:t>кәрізге ағызу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Шаруашылық-ауызсу қажеттіліктеріне.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Шаруашылық-тұрмыстық қажеттіліктерге-тәулігіне </a:t>
              </a:r>
              <a:r>
                <a:rPr lang="ru-RU" sz="1200" dirty="0" smtClean="0"/>
                <a:t>40 м3 </a:t>
              </a:r>
              <a:r>
                <a:rPr lang="ru-RU" sz="1200" dirty="0" err="1" smtClean="0"/>
                <a:t>ағынды </a:t>
              </a:r>
              <a:r>
                <a:rPr lang="ru-RU" sz="1200" dirty="0" smtClean="0"/>
                <a:t>суды </a:t>
              </a:r>
              <a:r>
                <a:rPr lang="ru-RU" sz="1200" dirty="0" err="1" smtClean="0"/>
                <a:t>кәрізге ағызу</a:t>
              </a:r>
              <a:r>
                <a:rPr lang="ru-RU" sz="1200" dirty="0" smtClean="0"/>
                <a:t>. Мал </a:t>
              </a:r>
              <a:r>
                <a:rPr lang="ru-RU" sz="1200" dirty="0" err="1" smtClean="0"/>
                <a:t>союды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ауыз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сумен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қамтамасыз ету-мал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базасында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және </a:t>
              </a:r>
              <a:r>
                <a:rPr lang="ru-RU" sz="1200" dirty="0" smtClean="0"/>
                <a:t>сою </a:t>
              </a:r>
              <a:r>
                <a:rPr lang="ru-RU" sz="1200" dirty="0" err="1" smtClean="0"/>
                <a:t>алдындағы базада</a:t>
              </a:r>
              <a:r>
                <a:rPr lang="ru-RU" sz="1200" dirty="0" smtClean="0"/>
                <a:t> (4200 бас </a:t>
              </a:r>
              <a:r>
                <a:rPr lang="ru-RU" sz="1200" dirty="0" err="1" smtClean="0"/>
                <a:t>ұсақ </a:t>
              </a:r>
              <a:r>
                <a:rPr lang="ru-RU" sz="1200" dirty="0" smtClean="0"/>
                <a:t>мал) </a:t>
              </a:r>
              <a:r>
                <a:rPr lang="ru-RU" sz="1200" dirty="0" err="1" smtClean="0"/>
                <a:t>тәулігіне </a:t>
              </a:r>
              <a:r>
                <a:rPr lang="ru-RU" sz="1200" dirty="0" smtClean="0"/>
                <a:t>4,2 м3. </a:t>
              </a:r>
              <a:r>
                <a:rPr lang="ru-RU" sz="1200" dirty="0" err="1" smtClean="0"/>
                <a:t>Бордақылау.</a:t>
              </a:r>
              <a:r>
                <a:rPr lang="ru-RU" sz="1200" dirty="0" smtClean="0"/>
                <a:t> База. 10 000 бас </a:t>
              </a:r>
              <a:r>
                <a:rPr lang="ru-RU" sz="1200" dirty="0" err="1" smtClean="0"/>
                <a:t>ұсақ мал-тәулігіне </a:t>
              </a:r>
              <a:r>
                <a:rPr lang="ru-RU" sz="1200" dirty="0" smtClean="0"/>
                <a:t>4,2 м3. </a:t>
              </a:r>
              <a:r>
                <a:rPr lang="ru-RU" sz="1200" dirty="0" err="1" smtClean="0"/>
                <a:t>Барлығы </a:t>
              </a:r>
              <a:r>
                <a:rPr lang="ru-RU" sz="1200" dirty="0" smtClean="0"/>
                <a:t>83.37 м3 / </a:t>
              </a:r>
              <a:r>
                <a:rPr lang="ru-RU" sz="1200" dirty="0" err="1" smtClean="0"/>
                <a:t>сағ немесе</a:t>
              </a:r>
              <a:r>
                <a:rPr lang="ru-RU" sz="1200" dirty="0" smtClean="0"/>
                <a:t> 640 м3/</a:t>
              </a:r>
              <a:r>
                <a:rPr lang="ru-RU" sz="1200" dirty="0" err="1" smtClean="0"/>
                <a:t>тәулік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Тазарту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құрылыстары тәулігіне </a:t>
              </a:r>
              <a:r>
                <a:rPr lang="ru-RU" sz="1200" dirty="0" smtClean="0"/>
                <a:t>640 м. </a:t>
              </a:r>
              <a:r>
                <a:rPr lang="ru-RU" sz="1200" dirty="0" err="1" smtClean="0"/>
                <a:t>текше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метрге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есептелген</a:t>
              </a:r>
              <a:r>
                <a:rPr lang="ru-RU" sz="1200" dirty="0" smtClean="0"/>
                <a:t>.  </a:t>
              </a:r>
              <a:r>
                <a:rPr lang="ru-RU" sz="1200" dirty="0" err="1" smtClean="0"/>
                <a:t>Ағынды суларды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тазарту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кезінде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пайда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болатын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жауын-шашынның көлемі жабдықты жеткізуші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және</a:t>
              </a:r>
              <a:r>
                <a:rPr lang="ru-RU" sz="1200" dirty="0" smtClean="0"/>
                <a:t> </a:t>
              </a:r>
              <a:r>
                <a:rPr lang="en-US" sz="1200" dirty="0" smtClean="0"/>
                <a:t>Eurasia AGRO </a:t>
              </a:r>
              <a:r>
                <a:rPr lang="en-US" sz="1200" dirty="0" err="1" smtClean="0"/>
                <a:t>Semey</a:t>
              </a:r>
              <a:r>
                <a:rPr lang="en-US" sz="1200" dirty="0" smtClean="0"/>
                <a:t> </a:t>
              </a:r>
              <a:r>
                <a:rPr lang="ru-RU" sz="1200" dirty="0" smtClean="0"/>
                <a:t>ЖШС </a:t>
              </a:r>
              <a:r>
                <a:rPr lang="ru-RU" sz="1200" dirty="0" err="1" smtClean="0"/>
                <a:t>технологиялық бөлімі ұсынған есептік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деректерге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сәйкес ұсынылған</a:t>
              </a:r>
              <a:r>
                <a:rPr lang="ru-RU" sz="1200" dirty="0" smtClean="0"/>
                <a:t>". </a:t>
              </a:r>
              <a:r>
                <a:rPr lang="ru-RU" sz="1200" dirty="0" err="1" smtClean="0"/>
                <a:t>Өндірістік ағынды сулар</a:t>
              </a:r>
              <a:r>
                <a:rPr lang="ru-RU" sz="1200" dirty="0" smtClean="0"/>
                <a:t> мен </a:t>
              </a:r>
              <a:r>
                <a:rPr lang="ru-RU" sz="1200" dirty="0" err="1" smtClean="0"/>
                <a:t>сұйық қалдықтарды тазартудан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түсетін тұнба</a:t>
              </a:r>
              <a:r>
                <a:rPr lang="ru-RU" sz="1200" dirty="0" smtClean="0"/>
                <a:t>: </a:t>
              </a:r>
              <a:r>
                <a:rPr lang="ru-RU" sz="1200" dirty="0" err="1" smtClean="0"/>
                <a:t>Көлемі</a:t>
              </a:r>
              <a:r>
                <a:rPr lang="ru-RU" sz="1200" dirty="0" smtClean="0"/>
                <a:t>: 3 м3/</a:t>
              </a:r>
              <a:r>
                <a:rPr lang="ru-RU" sz="1200" dirty="0" err="1" smtClean="0"/>
                <a:t>тәулігіне</a:t>
              </a:r>
              <a:r>
                <a:rPr lang="ru-RU" sz="1200" dirty="0" smtClean="0"/>
                <a:t>, 1008 т/</a:t>
              </a:r>
              <a:r>
                <a:rPr lang="ru-RU" sz="1200" dirty="0" err="1" smtClean="0"/>
                <a:t>жылына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тұнба </a:t>
              </a:r>
              <a:r>
                <a:rPr lang="ru-RU" sz="1200" dirty="0" smtClean="0"/>
                <a:t>(</a:t>
              </a:r>
              <a:r>
                <a:rPr lang="ru-RU" sz="1200" dirty="0" err="1" smtClean="0"/>
                <a:t>флотошлам</a:t>
              </a:r>
              <a:r>
                <a:rPr lang="ru-RU" sz="1200" dirty="0" smtClean="0"/>
                <a:t>, </a:t>
              </a:r>
              <a:r>
                <a:rPr lang="ru-RU" sz="1200" dirty="0" err="1" smtClean="0"/>
                <a:t>сарқынды </a:t>
              </a:r>
              <a:r>
                <a:rPr lang="ru-RU" sz="1200" dirty="0" smtClean="0"/>
                <a:t>лай). </a:t>
              </a:r>
              <a:r>
                <a:rPr lang="ru-RU" sz="1200" dirty="0" err="1" smtClean="0"/>
                <a:t>Шаруашылық-тұрмыстық сарқынды суларды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тазартудан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түсетін тұнба </a:t>
              </a:r>
              <a:r>
                <a:rPr lang="ru-RU" sz="1200" dirty="0" smtClean="0"/>
                <a:t>: </a:t>
              </a:r>
              <a:r>
                <a:rPr lang="ru-RU" sz="1200" dirty="0" err="1" smtClean="0"/>
                <a:t>Көлемдегі сарқынды </a:t>
              </a:r>
              <a:r>
                <a:rPr lang="ru-RU" sz="1200" dirty="0" smtClean="0"/>
                <a:t>лай (</a:t>
              </a:r>
              <a:r>
                <a:rPr lang="ru-RU" sz="1200" dirty="0" err="1" smtClean="0"/>
                <a:t>артық лай</a:t>
              </a:r>
              <a:r>
                <a:rPr lang="ru-RU" sz="1200" dirty="0" smtClean="0"/>
                <a:t>, </a:t>
              </a:r>
              <a:r>
                <a:rPr lang="ru-RU" sz="1200" dirty="0" err="1" smtClean="0"/>
                <a:t>ұсталған құм</a:t>
              </a:r>
              <a:r>
                <a:rPr lang="ru-RU" sz="1200" dirty="0" smtClean="0"/>
                <a:t>): </a:t>
              </a:r>
              <a:r>
                <a:rPr lang="ru-RU" sz="1200" dirty="0" err="1" smtClean="0"/>
                <a:t>жылына</a:t>
              </a:r>
              <a:r>
                <a:rPr lang="ru-RU" sz="1200" dirty="0" smtClean="0"/>
                <a:t> 202,6 т </a:t>
              </a:r>
              <a:r>
                <a:rPr lang="ru-RU" sz="1200" dirty="0" err="1" smtClean="0"/>
                <a:t>Флотатордан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Флотошлам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Шамадан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тыс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белсенді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тұнба Барлық пайда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болған ағындар тазарту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қондырғыларынан кейін</a:t>
              </a:r>
              <a:r>
                <a:rPr lang="ru-RU" sz="1200" dirty="0" smtClean="0"/>
                <a:t> №1 су </a:t>
              </a:r>
              <a:r>
                <a:rPr lang="ru-RU" sz="1200" dirty="0" err="1" smtClean="0"/>
                <a:t>ағызу арқылы буландырғыш тоғандарға беріледі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Сүзу өрістеріне қалпына келтіру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алынып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тасталады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Сақтау тоғаны тазартылған ағынды суларды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жинауға және жинауға қызмет етеді</a:t>
              </a:r>
              <a:r>
                <a:rPr lang="ru-RU" sz="1200" dirty="0" smtClean="0"/>
                <a:t> . </a:t>
              </a:r>
              <a:r>
                <a:rPr lang="ru-RU" sz="1200" dirty="0" err="1" smtClean="0"/>
                <a:t>Тазартылған ағынды суларды</a:t>
              </a:r>
              <a:r>
                <a:rPr lang="ru-RU" sz="1200" dirty="0" smtClean="0"/>
                <a:t> ШРК </a:t>
              </a:r>
              <a:r>
                <a:rPr lang="ru-RU" sz="1200" dirty="0" err="1" smtClean="0"/>
                <a:t>нормативтері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сақталған жағдайда ғана суаруға пайдалануға болады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Ағынды суларды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аккредиттелген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зертхана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тоқсанына </a:t>
              </a:r>
              <a:r>
                <a:rPr lang="ru-RU" sz="1200" dirty="0" smtClean="0"/>
                <a:t>1 </a:t>
              </a:r>
              <a:r>
                <a:rPr lang="ru-RU" sz="1200" dirty="0" err="1" smtClean="0"/>
                <a:t>рет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бақылайды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Ластаушы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заттардың мәндері асып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кеткен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жағдайда, негізгі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өндіріске дереу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хабарланады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және тазарту</a:t>
              </a:r>
              <a:r>
                <a:rPr lang="ru-RU" sz="1200" dirty="0" smtClean="0"/>
                <a:t> </a:t>
              </a:r>
              <a:r>
                <a:rPr lang="ru-RU" sz="1200" dirty="0" err="1" smtClean="0"/>
                <a:t>жабдығына жөндеу жүргізіледі.</a:t>
              </a:r>
              <a:r>
                <a:rPr lang="ru-RU" sz="1200" dirty="0" smtClean="0"/>
                <a:t> </a:t>
              </a:r>
            </a:p>
            <a:p>
              <a:pPr algn="ctr" fontAlgn="base"/>
              <a:endParaRPr lang="ru-RU" sz="1200" dirty="0"/>
            </a:p>
          </p:txBody>
        </p:sp>
      </p:grpSp>
      <p:sp>
        <p:nvSpPr>
          <p:cNvPr id="9" name="Номер слайда 7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B86B21-B9CB-4BE4-8E49-2180917B2CA5}" type="slidenum">
              <a:rPr kumimoji="0" lang="ru-RU" sz="4000" b="0" i="0" u="none" strike="noStrike" kern="120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2069</Words>
  <Application>Microsoft Office PowerPoint</Application>
  <PresentationFormat>Экран (4:3)</PresentationFormat>
  <Paragraphs>122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Общие сведения/Жалпы мәліметтер</vt:lpstr>
      <vt:lpstr>Сведения по выбросам загрязняющих веществ /Жалпы мәліметтер</vt:lpstr>
      <vt:lpstr>Сведения по выбросам загрязняющих веществ /Жалпы мәліметтер</vt:lpstr>
      <vt:lpstr>Сведения по выбросам загрязняющих веществ/  Ластаушы заттардың шығарындылары бойынша мәліметтер</vt:lpstr>
      <vt:lpstr>Слайд 6</vt:lpstr>
      <vt:lpstr>Слайд 7</vt:lpstr>
      <vt:lpstr>Слайд 5 Сведения по сбросам сточных вод/ Ағынды суларды ағызу туралы мәліметтер </vt:lpstr>
      <vt:lpstr>Слайд 5 Сведения по сбросам сточных вод/ Ағынды суларды ағызу туралы мәліметтер </vt:lpstr>
      <vt:lpstr>Слайд 6 Раздельный сбор отходов/  Қалдықтарды бөлек жинау  </vt:lpstr>
      <vt:lpstr>Слайд 7 Модульная очистка сточных вод /Ағынды суларды модульдік тазарту </vt:lpstr>
      <vt:lpstr>8 Сведения по образованию отходов/қалдықтардың пайда болуы жөніндегі мәліметтер  </vt:lpstr>
      <vt:lpstr>8 Сведения по образованию отходов/қалдықтардың пайда болуы жөніндегі мәліметтер  </vt:lpstr>
      <vt:lpstr>Слайд 14</vt:lpstr>
      <vt:lpstr>Природоохранные мероприятия/  Табиғатты қорғау шаралары</vt:lpstr>
      <vt:lpstr>Природоохранные мероприятия/  Табиғатты қорғау шаралары</vt:lpstr>
      <vt:lpstr>Заключение/Қорытынды</vt:lpstr>
      <vt:lpstr>Назар аударғаныңызға рақмет 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station 31</dc:creator>
  <cp:lastModifiedBy>AktinoSKB</cp:lastModifiedBy>
  <cp:revision>139</cp:revision>
  <dcterms:created xsi:type="dcterms:W3CDTF">2024-01-24T07:15:48Z</dcterms:created>
  <dcterms:modified xsi:type="dcterms:W3CDTF">2026-01-03T06:25:06Z</dcterms:modified>
</cp:coreProperties>
</file>