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417" r:id="rId3"/>
    <p:sldId id="375" r:id="rId4"/>
    <p:sldId id="376" r:id="rId5"/>
    <p:sldId id="378" r:id="rId6"/>
    <p:sldId id="382" r:id="rId7"/>
    <p:sldId id="427" r:id="rId8"/>
    <p:sldId id="379" r:id="rId9"/>
    <p:sldId id="383" r:id="rId10"/>
    <p:sldId id="408" r:id="rId11"/>
    <p:sldId id="428" r:id="rId12"/>
    <p:sldId id="429" r:id="rId13"/>
    <p:sldId id="430" r:id="rId14"/>
    <p:sldId id="410" r:id="rId15"/>
    <p:sldId id="385" r:id="rId16"/>
    <p:sldId id="414" r:id="rId17"/>
    <p:sldId id="416" r:id="rId18"/>
    <p:sldId id="390" r:id="rId19"/>
    <p:sldId id="431" r:id="rId20"/>
    <p:sldId id="432" r:id="rId21"/>
    <p:sldId id="389" r:id="rId22"/>
    <p:sldId id="392" r:id="rId23"/>
    <p:sldId id="394" r:id="rId24"/>
    <p:sldId id="395" r:id="rId25"/>
    <p:sldId id="396" r:id="rId26"/>
    <p:sldId id="397" r:id="rId27"/>
    <p:sldId id="398" r:id="rId28"/>
    <p:sldId id="399" r:id="rId29"/>
    <p:sldId id="420" r:id="rId30"/>
    <p:sldId id="401" r:id="rId31"/>
    <p:sldId id="422" r:id="rId32"/>
    <p:sldId id="402" r:id="rId33"/>
    <p:sldId id="403" r:id="rId34"/>
    <p:sldId id="404" r:id="rId35"/>
    <p:sldId id="405" r:id="rId36"/>
    <p:sldId id="424" r:id="rId37"/>
    <p:sldId id="425" r:id="rId38"/>
    <p:sldId id="407" r:id="rId39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1AAE"/>
    <a:srgbClr val="2E3279"/>
    <a:srgbClr val="1C1C1B"/>
    <a:srgbClr val="898989"/>
    <a:srgbClr val="8D3C33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2" autoAdjust="0"/>
    <p:restoredTop sz="99397" autoAdjust="0"/>
  </p:normalViewPr>
  <p:slideViewPr>
    <p:cSldViewPr snapToGrid="0">
      <p:cViewPr varScale="1">
        <p:scale>
          <a:sx n="113" d="100"/>
          <a:sy n="113" d="100"/>
        </p:scale>
        <p:origin x="33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93528D-9035-4E9E-B290-2DFFAB9F994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BEAC03-306D-45EC-B33F-791D3AD51142}">
      <dgm:prSet phldrT="[Текст]"/>
      <dgm:spPr>
        <a:solidFill>
          <a:schemeClr val="tx2">
            <a:alpha val="8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dirty="0"/>
            <a:t>1</a:t>
          </a:r>
        </a:p>
      </dgm:t>
    </dgm:pt>
    <dgm:pt modelId="{E8686EEA-9FC8-4B61-9D80-B660A20E4251}" type="parTrans" cxnId="{4711487D-2176-41D7-A065-3C1E14C8B5B2}">
      <dgm:prSet/>
      <dgm:spPr/>
      <dgm:t>
        <a:bodyPr/>
        <a:lstStyle/>
        <a:p>
          <a:endParaRPr lang="ru-RU"/>
        </a:p>
      </dgm:t>
    </dgm:pt>
    <dgm:pt modelId="{7C89C686-6571-4D31-8586-D43899613FCA}" type="sibTrans" cxnId="{4711487D-2176-41D7-A065-3C1E14C8B5B2}">
      <dgm:prSet/>
      <dgm:spPr/>
      <dgm:t>
        <a:bodyPr/>
        <a:lstStyle/>
        <a:p>
          <a:endParaRPr lang="ru-RU"/>
        </a:p>
      </dgm:t>
    </dgm:pt>
    <dgm:pt modelId="{13109833-15E2-4C1C-801B-A5A0248BAE33}">
      <dgm:prSet phldrT="[Текст]"/>
      <dgm:spPr>
        <a:solidFill>
          <a:schemeClr val="bg2">
            <a:lumMod val="90000"/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b="1" dirty="0" err="1">
              <a:solidFill>
                <a:schemeClr val="bg2">
                  <a:lumMod val="10000"/>
                </a:schemeClr>
              </a:solidFill>
            </a:rPr>
            <a:t>Атмосфералық</a:t>
          </a:r>
          <a:r>
            <a:rPr lang="ru-RU" b="1" dirty="0">
              <a:solidFill>
                <a:schemeClr val="bg2">
                  <a:lumMod val="10000"/>
                </a:schemeClr>
              </a:solidFill>
            </a:rPr>
            <a:t> ауа</a:t>
          </a:r>
        </a:p>
      </dgm:t>
    </dgm:pt>
    <dgm:pt modelId="{BD0CAAD1-639C-46EB-8192-0502124A8FD4}" type="parTrans" cxnId="{AE55A01C-F27C-45C3-8CC5-6C185EC12695}">
      <dgm:prSet/>
      <dgm:spPr/>
      <dgm:t>
        <a:bodyPr/>
        <a:lstStyle/>
        <a:p>
          <a:endParaRPr lang="ru-RU"/>
        </a:p>
      </dgm:t>
    </dgm:pt>
    <dgm:pt modelId="{1909B54E-11DA-4479-8DD6-F11522E851DD}" type="sibTrans" cxnId="{AE55A01C-F27C-45C3-8CC5-6C185EC12695}">
      <dgm:prSet/>
      <dgm:spPr/>
      <dgm:t>
        <a:bodyPr/>
        <a:lstStyle/>
        <a:p>
          <a:endParaRPr lang="ru-RU"/>
        </a:p>
      </dgm:t>
    </dgm:pt>
    <dgm:pt modelId="{EA7C6012-F49D-48A0-BCB1-5868BE359839}">
      <dgm:prSet phldrT="[Текст]"/>
      <dgm:spPr>
        <a:solidFill>
          <a:schemeClr val="tx2">
            <a:alpha val="8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dirty="0"/>
            <a:t>2</a:t>
          </a:r>
        </a:p>
      </dgm:t>
    </dgm:pt>
    <dgm:pt modelId="{B8DE5DC8-F5FD-441D-AD8E-4BAF8839E4ED}" type="parTrans" cxnId="{C43B8BAE-7BBE-4886-B55F-5DA1524A19CB}">
      <dgm:prSet/>
      <dgm:spPr/>
      <dgm:t>
        <a:bodyPr/>
        <a:lstStyle/>
        <a:p>
          <a:endParaRPr lang="ru-RU"/>
        </a:p>
      </dgm:t>
    </dgm:pt>
    <dgm:pt modelId="{DF854475-3E36-40E9-B0FE-36D9AA2F1325}" type="sibTrans" cxnId="{C43B8BAE-7BBE-4886-B55F-5DA1524A19CB}">
      <dgm:prSet/>
      <dgm:spPr/>
      <dgm:t>
        <a:bodyPr/>
        <a:lstStyle/>
        <a:p>
          <a:endParaRPr lang="ru-RU"/>
        </a:p>
      </dgm:t>
    </dgm:pt>
    <dgm:pt modelId="{5575E8DE-7109-40A2-B0FF-E5E11B783149}">
      <dgm:prSet phldrT="[Текст]" custT="1"/>
      <dgm:spPr>
        <a:solidFill>
          <a:schemeClr val="bg2">
            <a:lumMod val="90000"/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sz="2700" b="1" kern="1200" dirty="0" err="1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Жерүсті</a:t>
          </a:r>
          <a:r>
            <a:rPr lang="ru-RU" sz="2700" b="1" kern="1200" dirty="0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 </a:t>
          </a:r>
          <a:r>
            <a:rPr lang="ru-RU" sz="2700" b="1" kern="1200" dirty="0" err="1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және</a:t>
          </a:r>
          <a:r>
            <a:rPr lang="ru-RU" sz="2700" b="1" kern="1200" dirty="0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 </a:t>
          </a:r>
          <a:r>
            <a:rPr lang="ru-RU" sz="2700" b="1" kern="1200" dirty="0" err="1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жерасты</a:t>
          </a:r>
          <a:r>
            <a:rPr lang="ru-RU" sz="2700" b="1" kern="1200" dirty="0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 </a:t>
          </a:r>
          <a:r>
            <a:rPr lang="ru-RU" sz="2700" b="1" kern="1200" dirty="0" err="1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суларының</a:t>
          </a:r>
          <a:r>
            <a:rPr lang="ru-RU" sz="2700" b="1" kern="1200" dirty="0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 </a:t>
          </a:r>
          <a:r>
            <a:rPr lang="ru-RU" sz="2700" b="1" kern="1200" dirty="0" err="1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жай-күйі</a:t>
          </a:r>
          <a:endParaRPr lang="ru-RU" sz="2700" b="1" kern="1200" dirty="0">
            <a:solidFill>
              <a:srgbClr val="E7E6E6">
                <a:lumMod val="10000"/>
              </a:srgbClr>
            </a:solidFill>
            <a:latin typeface="Calibri"/>
            <a:ea typeface="+mn-ea"/>
            <a:cs typeface="+mn-cs"/>
          </a:endParaRPr>
        </a:p>
      </dgm:t>
    </dgm:pt>
    <dgm:pt modelId="{B8095ED3-D29D-4810-BAFF-AD11749AF7FD}" type="parTrans" cxnId="{72B244D2-60AE-4661-BFEC-ADEB5AE35D40}">
      <dgm:prSet/>
      <dgm:spPr/>
      <dgm:t>
        <a:bodyPr/>
        <a:lstStyle/>
        <a:p>
          <a:endParaRPr lang="ru-RU"/>
        </a:p>
      </dgm:t>
    </dgm:pt>
    <dgm:pt modelId="{0CC8F018-D7E0-4B0F-9044-2DF7B430E1B2}" type="sibTrans" cxnId="{72B244D2-60AE-4661-BFEC-ADEB5AE35D40}">
      <dgm:prSet/>
      <dgm:spPr/>
      <dgm:t>
        <a:bodyPr/>
        <a:lstStyle/>
        <a:p>
          <a:endParaRPr lang="ru-RU"/>
        </a:p>
      </dgm:t>
    </dgm:pt>
    <dgm:pt modelId="{2BAE4EBB-60CB-4B9D-AB3E-B1E7DC60F3B6}">
      <dgm:prSet phldrT="[Текст]"/>
      <dgm:spPr>
        <a:solidFill>
          <a:schemeClr val="tx2">
            <a:alpha val="8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dirty="0"/>
            <a:t>3</a:t>
          </a:r>
        </a:p>
      </dgm:t>
    </dgm:pt>
    <dgm:pt modelId="{DB68632F-A747-40B9-9111-BDD5DC3C3A93}" type="parTrans" cxnId="{F919775D-EE19-4196-BCC3-26C00962919A}">
      <dgm:prSet/>
      <dgm:spPr/>
      <dgm:t>
        <a:bodyPr/>
        <a:lstStyle/>
        <a:p>
          <a:endParaRPr lang="ru-RU"/>
        </a:p>
      </dgm:t>
    </dgm:pt>
    <dgm:pt modelId="{67077637-1C23-44FB-BD1F-4D998E3CB9E3}" type="sibTrans" cxnId="{F919775D-EE19-4196-BCC3-26C00962919A}">
      <dgm:prSet/>
      <dgm:spPr/>
      <dgm:t>
        <a:bodyPr/>
        <a:lstStyle/>
        <a:p>
          <a:endParaRPr lang="ru-RU"/>
        </a:p>
      </dgm:t>
    </dgm:pt>
    <dgm:pt modelId="{06ACE0EA-F295-448E-8BB5-2F993F7AB1D7}">
      <dgm:prSet phldrT="[Текст]"/>
      <dgm:spPr>
        <a:solidFill>
          <a:schemeClr val="bg2">
            <a:lumMod val="90000"/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kk-KZ" b="1" dirty="0">
              <a:solidFill>
                <a:schemeClr val="bg2">
                  <a:lumMod val="10000"/>
                </a:schemeClr>
              </a:solidFill>
            </a:rPr>
            <a:t>Топырақ</a:t>
          </a:r>
          <a:endParaRPr lang="ru-RU" b="1" dirty="0">
            <a:solidFill>
              <a:schemeClr val="bg2">
                <a:lumMod val="10000"/>
              </a:schemeClr>
            </a:solidFill>
          </a:endParaRPr>
        </a:p>
      </dgm:t>
    </dgm:pt>
    <dgm:pt modelId="{0A67EC5D-70A4-44AE-9EE4-156862586C86}" type="parTrans" cxnId="{2CCBFDED-4E24-402C-A7DD-1CCDC50B26E7}">
      <dgm:prSet/>
      <dgm:spPr/>
      <dgm:t>
        <a:bodyPr/>
        <a:lstStyle/>
        <a:p>
          <a:endParaRPr lang="ru-RU"/>
        </a:p>
      </dgm:t>
    </dgm:pt>
    <dgm:pt modelId="{241A3DFF-7301-4418-AF8E-21AC1894172A}" type="sibTrans" cxnId="{2CCBFDED-4E24-402C-A7DD-1CCDC50B26E7}">
      <dgm:prSet/>
      <dgm:spPr/>
      <dgm:t>
        <a:bodyPr/>
        <a:lstStyle/>
        <a:p>
          <a:endParaRPr lang="ru-RU"/>
        </a:p>
      </dgm:t>
    </dgm:pt>
    <dgm:pt modelId="{9A2D82EE-DBCA-4C20-9604-3DA2CBE5759B}">
      <dgm:prSet phldrT="[Текст]"/>
      <dgm:spPr>
        <a:solidFill>
          <a:schemeClr val="tx2">
            <a:alpha val="8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dirty="0"/>
            <a:t>4</a:t>
          </a:r>
        </a:p>
      </dgm:t>
    </dgm:pt>
    <dgm:pt modelId="{7111D85A-CFB8-45B9-A595-3CD79142B60D}" type="parTrans" cxnId="{A8743C51-ECD4-4F39-8DC7-51B62173150A}">
      <dgm:prSet/>
      <dgm:spPr/>
      <dgm:t>
        <a:bodyPr/>
        <a:lstStyle/>
        <a:p>
          <a:endParaRPr lang="ru-RU"/>
        </a:p>
      </dgm:t>
    </dgm:pt>
    <dgm:pt modelId="{CE41CB31-BB42-4416-A7B5-0360C6F9C7E8}" type="sibTrans" cxnId="{A8743C51-ECD4-4F39-8DC7-51B62173150A}">
      <dgm:prSet/>
      <dgm:spPr/>
      <dgm:t>
        <a:bodyPr/>
        <a:lstStyle/>
        <a:p>
          <a:endParaRPr lang="ru-RU"/>
        </a:p>
      </dgm:t>
    </dgm:pt>
    <dgm:pt modelId="{BC759C7B-BB78-4F26-995A-8559AF96D028}">
      <dgm:prSet phldrT="[Текст]"/>
      <dgm:spPr>
        <a:solidFill>
          <a:schemeClr val="tx2">
            <a:alpha val="8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dirty="0"/>
            <a:t>5</a:t>
          </a:r>
        </a:p>
      </dgm:t>
    </dgm:pt>
    <dgm:pt modelId="{6AE5D660-869D-47FD-8058-D4B102C69B44}" type="parTrans" cxnId="{D8293EDA-8011-4058-93F0-0B05B3164631}">
      <dgm:prSet/>
      <dgm:spPr/>
      <dgm:t>
        <a:bodyPr/>
        <a:lstStyle/>
        <a:p>
          <a:endParaRPr lang="ru-RU"/>
        </a:p>
      </dgm:t>
    </dgm:pt>
    <dgm:pt modelId="{14426DE5-5858-4AAD-A0FF-05652B4FC2A0}" type="sibTrans" cxnId="{D8293EDA-8011-4058-93F0-0B05B3164631}">
      <dgm:prSet/>
      <dgm:spPr/>
      <dgm:t>
        <a:bodyPr/>
        <a:lstStyle/>
        <a:p>
          <a:endParaRPr lang="ru-RU"/>
        </a:p>
      </dgm:t>
    </dgm:pt>
    <dgm:pt modelId="{3C6B767C-6370-4266-9D2E-8707F4DD6EC1}">
      <dgm:prSet/>
      <dgm:spPr>
        <a:solidFill>
          <a:schemeClr val="bg2">
            <a:lumMod val="90000"/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kk-KZ" b="1" dirty="0">
              <a:solidFill>
                <a:schemeClr val="bg2">
                  <a:lumMod val="10000"/>
                </a:schemeClr>
              </a:solidFill>
            </a:rPr>
            <a:t>Өсімдік және жануарлар дүниесі</a:t>
          </a:r>
          <a:endParaRPr lang="ru-RU" b="1" dirty="0">
            <a:solidFill>
              <a:schemeClr val="bg2">
                <a:lumMod val="10000"/>
              </a:schemeClr>
            </a:solidFill>
          </a:endParaRPr>
        </a:p>
      </dgm:t>
    </dgm:pt>
    <dgm:pt modelId="{A76AC7B0-B21D-4D54-B600-20AE9D3C3E28}" type="parTrans" cxnId="{595513F8-FC12-404A-A59B-B4EE0B885AE7}">
      <dgm:prSet/>
      <dgm:spPr/>
      <dgm:t>
        <a:bodyPr/>
        <a:lstStyle/>
        <a:p>
          <a:endParaRPr lang="ru-RU"/>
        </a:p>
      </dgm:t>
    </dgm:pt>
    <dgm:pt modelId="{089B8D2B-8EC9-4B70-BE76-EFFB5DBA7C13}" type="sibTrans" cxnId="{595513F8-FC12-404A-A59B-B4EE0B885AE7}">
      <dgm:prSet/>
      <dgm:spPr/>
      <dgm:t>
        <a:bodyPr/>
        <a:lstStyle/>
        <a:p>
          <a:endParaRPr lang="ru-RU"/>
        </a:p>
      </dgm:t>
    </dgm:pt>
    <dgm:pt modelId="{08D8B636-4D46-4FDD-9714-BC81AF7431D1}">
      <dgm:prSet/>
      <dgm:spPr>
        <a:solidFill>
          <a:schemeClr val="bg2">
            <a:lumMod val="90000"/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b="1" dirty="0" err="1">
              <a:solidFill>
                <a:schemeClr val="bg2">
                  <a:lumMod val="10000"/>
                </a:schemeClr>
              </a:solidFill>
            </a:rPr>
            <a:t>Физи</a:t>
          </a:r>
          <a:r>
            <a:rPr lang="kk-KZ" b="1" dirty="0">
              <a:solidFill>
                <a:schemeClr val="bg2">
                  <a:lumMod val="10000"/>
                </a:schemeClr>
              </a:solidFill>
            </a:rPr>
            <a:t>калық</a:t>
          </a:r>
          <a:r>
            <a:rPr lang="en-US" b="1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kk-KZ" b="1" dirty="0">
              <a:solidFill>
                <a:schemeClr val="bg2">
                  <a:lumMod val="10000"/>
                </a:schemeClr>
              </a:solidFill>
            </a:rPr>
            <a:t>әсер етуі</a:t>
          </a:r>
          <a:endParaRPr lang="ru-RU" b="1" dirty="0">
            <a:solidFill>
              <a:schemeClr val="bg2">
                <a:lumMod val="10000"/>
              </a:schemeClr>
            </a:solidFill>
          </a:endParaRPr>
        </a:p>
      </dgm:t>
    </dgm:pt>
    <dgm:pt modelId="{7B6F8E21-A1F5-436B-B312-0EE2D5A47DC1}" type="parTrans" cxnId="{5576DED9-6BBD-4836-A9F9-55C0C36F7206}">
      <dgm:prSet/>
      <dgm:spPr/>
      <dgm:t>
        <a:bodyPr/>
        <a:lstStyle/>
        <a:p>
          <a:endParaRPr lang="ru-RU"/>
        </a:p>
      </dgm:t>
    </dgm:pt>
    <dgm:pt modelId="{BE9CE7D8-C5E7-4D9A-98D5-3FEDD9513017}" type="sibTrans" cxnId="{5576DED9-6BBD-4836-A9F9-55C0C36F7206}">
      <dgm:prSet/>
      <dgm:spPr/>
      <dgm:t>
        <a:bodyPr/>
        <a:lstStyle/>
        <a:p>
          <a:endParaRPr lang="ru-RU"/>
        </a:p>
      </dgm:t>
    </dgm:pt>
    <dgm:pt modelId="{A5434677-0757-48EF-9467-DD31ABED0513}">
      <dgm:prSet phldrT="[Текст]"/>
      <dgm:spPr>
        <a:solidFill>
          <a:schemeClr val="tx2">
            <a:alpha val="8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dirty="0"/>
            <a:t>3</a:t>
          </a:r>
        </a:p>
      </dgm:t>
    </dgm:pt>
    <dgm:pt modelId="{9A744FD5-FAB3-454D-A4B7-E244912EAD72}" type="parTrans" cxnId="{C9BDA6DF-5D52-4455-8511-81C8DA98BA0D}">
      <dgm:prSet/>
      <dgm:spPr/>
      <dgm:t>
        <a:bodyPr/>
        <a:lstStyle/>
        <a:p>
          <a:endParaRPr lang="ru-RU"/>
        </a:p>
      </dgm:t>
    </dgm:pt>
    <dgm:pt modelId="{1C92FA5A-AFFF-4359-9A31-ED8BFBA92049}" type="sibTrans" cxnId="{C9BDA6DF-5D52-4455-8511-81C8DA98BA0D}">
      <dgm:prSet/>
      <dgm:spPr/>
      <dgm:t>
        <a:bodyPr/>
        <a:lstStyle/>
        <a:p>
          <a:endParaRPr lang="ru-RU"/>
        </a:p>
      </dgm:t>
    </dgm:pt>
    <dgm:pt modelId="{552AAECD-5207-4CBE-8D8D-EB8C104B3F0F}">
      <dgm:prSet phldrT="[Текст]"/>
      <dgm:spPr>
        <a:solidFill>
          <a:schemeClr val="bg2">
            <a:lumMod val="90000"/>
            <a:alpha val="90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b="1" dirty="0">
              <a:solidFill>
                <a:schemeClr val="bg2">
                  <a:lumMod val="10000"/>
                </a:schemeClr>
              </a:solidFill>
            </a:rPr>
            <a:t>Өндіріс және </a:t>
          </a:r>
          <a:r>
            <a:rPr lang="ru-RU" b="1" dirty="0" err="1">
              <a:solidFill>
                <a:schemeClr val="bg2">
                  <a:lumMod val="10000"/>
                </a:schemeClr>
              </a:solidFill>
            </a:rPr>
            <a:t>тұтыну</a:t>
          </a:r>
          <a:r>
            <a:rPr lang="ru-RU" b="1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b="1" dirty="0" err="1">
              <a:solidFill>
                <a:schemeClr val="bg2">
                  <a:lumMod val="10000"/>
                </a:schemeClr>
              </a:solidFill>
            </a:rPr>
            <a:t>қалдықтары</a:t>
          </a:r>
          <a:endParaRPr lang="ru-RU" b="1" dirty="0">
            <a:solidFill>
              <a:schemeClr val="bg2">
                <a:lumMod val="10000"/>
              </a:schemeClr>
            </a:solidFill>
          </a:endParaRPr>
        </a:p>
      </dgm:t>
    </dgm:pt>
    <dgm:pt modelId="{C0142AA1-F802-4420-8E35-6AD259D5B4B0}" type="parTrans" cxnId="{EDD603E0-5B64-40D3-86F9-F26C7D58BD4B}">
      <dgm:prSet/>
      <dgm:spPr/>
      <dgm:t>
        <a:bodyPr/>
        <a:lstStyle/>
        <a:p>
          <a:endParaRPr lang="ru-RU"/>
        </a:p>
      </dgm:t>
    </dgm:pt>
    <dgm:pt modelId="{CAC4241D-AF67-41DD-9F55-C0651615CC0B}" type="sibTrans" cxnId="{EDD603E0-5B64-40D3-86F9-F26C7D58BD4B}">
      <dgm:prSet/>
      <dgm:spPr/>
      <dgm:t>
        <a:bodyPr/>
        <a:lstStyle/>
        <a:p>
          <a:endParaRPr lang="ru-RU"/>
        </a:p>
      </dgm:t>
    </dgm:pt>
    <dgm:pt modelId="{A832B292-AB43-4CA0-B3A2-6C904F69DFDD}" type="pres">
      <dgm:prSet presAssocID="{D493528D-9035-4E9E-B290-2DFFAB9F9947}" presName="linearFlow" presStyleCnt="0">
        <dgm:presLayoutVars>
          <dgm:dir/>
          <dgm:animLvl val="lvl"/>
          <dgm:resizeHandles val="exact"/>
        </dgm:presLayoutVars>
      </dgm:prSet>
      <dgm:spPr/>
    </dgm:pt>
    <dgm:pt modelId="{40D49AED-3BD3-4BE8-AA43-C0CF36B6A9D1}" type="pres">
      <dgm:prSet presAssocID="{23BEAC03-306D-45EC-B33F-791D3AD51142}" presName="composite" presStyleCnt="0"/>
      <dgm:spPr/>
    </dgm:pt>
    <dgm:pt modelId="{0DD64486-3D53-46A5-A875-980161866BD0}" type="pres">
      <dgm:prSet presAssocID="{23BEAC03-306D-45EC-B33F-791D3AD51142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7E1C8EE7-453B-4CC6-8655-5F666BA72961}" type="pres">
      <dgm:prSet presAssocID="{23BEAC03-306D-45EC-B33F-791D3AD51142}" presName="descendantText" presStyleLbl="alignAcc1" presStyleIdx="0" presStyleCnt="6" custLinFactNeighborX="-105" custLinFactNeighborY="-4901">
        <dgm:presLayoutVars>
          <dgm:bulletEnabled val="1"/>
        </dgm:presLayoutVars>
      </dgm:prSet>
      <dgm:spPr/>
    </dgm:pt>
    <dgm:pt modelId="{E29D93EB-E91C-4C22-8D60-58B28FA89600}" type="pres">
      <dgm:prSet presAssocID="{7C89C686-6571-4D31-8586-D43899613FCA}" presName="sp" presStyleCnt="0"/>
      <dgm:spPr/>
    </dgm:pt>
    <dgm:pt modelId="{33971031-DBFB-49F5-A32F-F9E74E4AA012}" type="pres">
      <dgm:prSet presAssocID="{EA7C6012-F49D-48A0-BCB1-5868BE359839}" presName="composite" presStyleCnt="0"/>
      <dgm:spPr/>
    </dgm:pt>
    <dgm:pt modelId="{7B60815D-B38D-4638-ADE7-A8018C8A2291}" type="pres">
      <dgm:prSet presAssocID="{EA7C6012-F49D-48A0-BCB1-5868BE359839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347248C6-6627-4C15-AE2B-34C6F97F0849}" type="pres">
      <dgm:prSet presAssocID="{EA7C6012-F49D-48A0-BCB1-5868BE359839}" presName="descendantText" presStyleLbl="alignAcc1" presStyleIdx="1" presStyleCnt="6" custScaleY="131674">
        <dgm:presLayoutVars>
          <dgm:bulletEnabled val="1"/>
        </dgm:presLayoutVars>
      </dgm:prSet>
      <dgm:spPr/>
    </dgm:pt>
    <dgm:pt modelId="{22E157E6-5183-436B-BB73-708633FCF3D1}" type="pres">
      <dgm:prSet presAssocID="{DF854475-3E36-40E9-B0FE-36D9AA2F1325}" presName="sp" presStyleCnt="0"/>
      <dgm:spPr/>
    </dgm:pt>
    <dgm:pt modelId="{C4105E12-82F4-49E4-8664-8731536AF939}" type="pres">
      <dgm:prSet presAssocID="{2BAE4EBB-60CB-4B9D-AB3E-B1E7DC60F3B6}" presName="composite" presStyleCnt="0"/>
      <dgm:spPr/>
    </dgm:pt>
    <dgm:pt modelId="{0EC82A25-0139-4E84-8368-12AFFB6E6B8D}" type="pres">
      <dgm:prSet presAssocID="{2BAE4EBB-60CB-4B9D-AB3E-B1E7DC60F3B6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7206D834-56A5-4F0E-904B-DFA540E182CE}" type="pres">
      <dgm:prSet presAssocID="{2BAE4EBB-60CB-4B9D-AB3E-B1E7DC60F3B6}" presName="descendantText" presStyleLbl="alignAcc1" presStyleIdx="2" presStyleCnt="6">
        <dgm:presLayoutVars>
          <dgm:bulletEnabled val="1"/>
        </dgm:presLayoutVars>
      </dgm:prSet>
      <dgm:spPr/>
    </dgm:pt>
    <dgm:pt modelId="{A6AB84BE-6B89-4387-97AA-C48E8AFF380A}" type="pres">
      <dgm:prSet presAssocID="{67077637-1C23-44FB-BD1F-4D998E3CB9E3}" presName="sp" presStyleCnt="0"/>
      <dgm:spPr/>
    </dgm:pt>
    <dgm:pt modelId="{C215ACE7-FADA-43BD-9CFF-C3C124106875}" type="pres">
      <dgm:prSet presAssocID="{A5434677-0757-48EF-9467-DD31ABED0513}" presName="composite" presStyleCnt="0"/>
      <dgm:spPr/>
    </dgm:pt>
    <dgm:pt modelId="{23BAE207-C1D9-4647-813B-D80769B234FF}" type="pres">
      <dgm:prSet presAssocID="{A5434677-0757-48EF-9467-DD31ABED0513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A3029CE8-F520-460B-BF4F-19DE745B42EE}" type="pres">
      <dgm:prSet presAssocID="{A5434677-0757-48EF-9467-DD31ABED0513}" presName="descendantText" presStyleLbl="alignAcc1" presStyleIdx="3" presStyleCnt="6">
        <dgm:presLayoutVars>
          <dgm:bulletEnabled val="1"/>
        </dgm:presLayoutVars>
      </dgm:prSet>
      <dgm:spPr/>
    </dgm:pt>
    <dgm:pt modelId="{F35997F7-5F46-4F48-8F24-01A3D1D968AB}" type="pres">
      <dgm:prSet presAssocID="{1C92FA5A-AFFF-4359-9A31-ED8BFBA92049}" presName="sp" presStyleCnt="0"/>
      <dgm:spPr/>
    </dgm:pt>
    <dgm:pt modelId="{DD5D4026-7D1C-4DFD-BA81-BB0F8A852211}" type="pres">
      <dgm:prSet presAssocID="{9A2D82EE-DBCA-4C20-9604-3DA2CBE5759B}" presName="composite" presStyleCnt="0"/>
      <dgm:spPr/>
    </dgm:pt>
    <dgm:pt modelId="{3AF888E9-9122-4EB7-8D87-E8581B53ED24}" type="pres">
      <dgm:prSet presAssocID="{9A2D82EE-DBCA-4C20-9604-3DA2CBE5759B}" presName="parentText" presStyleLbl="alignNode1" presStyleIdx="4" presStyleCnt="6" custLinFactNeighborX="5170" custLinFactNeighborY="-2009">
        <dgm:presLayoutVars>
          <dgm:chMax val="1"/>
          <dgm:bulletEnabled val="1"/>
        </dgm:presLayoutVars>
      </dgm:prSet>
      <dgm:spPr/>
    </dgm:pt>
    <dgm:pt modelId="{33B52C0F-32FA-4611-972C-12E9C3BC4186}" type="pres">
      <dgm:prSet presAssocID="{9A2D82EE-DBCA-4C20-9604-3DA2CBE5759B}" presName="descendantText" presStyleLbl="alignAcc1" presStyleIdx="4" presStyleCnt="6">
        <dgm:presLayoutVars>
          <dgm:bulletEnabled val="1"/>
        </dgm:presLayoutVars>
      </dgm:prSet>
      <dgm:spPr/>
    </dgm:pt>
    <dgm:pt modelId="{C7AD8415-6540-4020-B5BE-8EAABE5C6CF5}" type="pres">
      <dgm:prSet presAssocID="{CE41CB31-BB42-4416-A7B5-0360C6F9C7E8}" presName="sp" presStyleCnt="0"/>
      <dgm:spPr/>
    </dgm:pt>
    <dgm:pt modelId="{4FE14333-4BCA-471B-BDC8-F929BAA9C17A}" type="pres">
      <dgm:prSet presAssocID="{BC759C7B-BB78-4F26-995A-8559AF96D028}" presName="composite" presStyleCnt="0"/>
      <dgm:spPr/>
    </dgm:pt>
    <dgm:pt modelId="{6520C792-95EC-4A3A-AA57-DC7681CF2168}" type="pres">
      <dgm:prSet presAssocID="{BC759C7B-BB78-4F26-995A-8559AF96D028}" presName="parentText" presStyleLbl="alignNode1" presStyleIdx="5" presStyleCnt="6" custLinFactNeighborX="1927" custLinFactNeighborY="-2009">
        <dgm:presLayoutVars>
          <dgm:chMax val="1"/>
          <dgm:bulletEnabled val="1"/>
        </dgm:presLayoutVars>
      </dgm:prSet>
      <dgm:spPr/>
    </dgm:pt>
    <dgm:pt modelId="{D8C9E31E-25BB-4849-865F-59CC73FDFAAC}" type="pres">
      <dgm:prSet presAssocID="{BC759C7B-BB78-4F26-995A-8559AF96D028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F6A08D07-338E-461A-A3A3-2371985F468C}" type="presOf" srcId="{13109833-15E2-4C1C-801B-A5A0248BAE33}" destId="{7E1C8EE7-453B-4CC6-8655-5F666BA72961}" srcOrd="0" destOrd="0" presId="urn:microsoft.com/office/officeart/2005/8/layout/chevron2"/>
    <dgm:cxn modelId="{AE55A01C-F27C-45C3-8CC5-6C185EC12695}" srcId="{23BEAC03-306D-45EC-B33F-791D3AD51142}" destId="{13109833-15E2-4C1C-801B-A5A0248BAE33}" srcOrd="0" destOrd="0" parTransId="{BD0CAAD1-639C-46EB-8192-0502124A8FD4}" sibTransId="{1909B54E-11DA-4479-8DD6-F11522E851DD}"/>
    <dgm:cxn modelId="{C1E8A61F-A93C-4ECF-B0B8-8EBCC68CD658}" type="presOf" srcId="{552AAECD-5207-4CBE-8D8D-EB8C104B3F0F}" destId="{A3029CE8-F520-460B-BF4F-19DE745B42EE}" srcOrd="0" destOrd="0" presId="urn:microsoft.com/office/officeart/2005/8/layout/chevron2"/>
    <dgm:cxn modelId="{F919775D-EE19-4196-BCC3-26C00962919A}" srcId="{D493528D-9035-4E9E-B290-2DFFAB9F9947}" destId="{2BAE4EBB-60CB-4B9D-AB3E-B1E7DC60F3B6}" srcOrd="2" destOrd="0" parTransId="{DB68632F-A747-40B9-9111-BDD5DC3C3A93}" sibTransId="{67077637-1C23-44FB-BD1F-4D998E3CB9E3}"/>
    <dgm:cxn modelId="{2DF47B62-FF9F-4D71-836C-5EB933D0BF62}" type="presOf" srcId="{9A2D82EE-DBCA-4C20-9604-3DA2CBE5759B}" destId="{3AF888E9-9122-4EB7-8D87-E8581B53ED24}" srcOrd="0" destOrd="0" presId="urn:microsoft.com/office/officeart/2005/8/layout/chevron2"/>
    <dgm:cxn modelId="{9E890767-5A76-4E4E-8675-190140FE4354}" type="presOf" srcId="{EA7C6012-F49D-48A0-BCB1-5868BE359839}" destId="{7B60815D-B38D-4638-ADE7-A8018C8A2291}" srcOrd="0" destOrd="0" presId="urn:microsoft.com/office/officeart/2005/8/layout/chevron2"/>
    <dgm:cxn modelId="{A8743C51-ECD4-4F39-8DC7-51B62173150A}" srcId="{D493528D-9035-4E9E-B290-2DFFAB9F9947}" destId="{9A2D82EE-DBCA-4C20-9604-3DA2CBE5759B}" srcOrd="4" destOrd="0" parTransId="{7111D85A-CFB8-45B9-A595-3CD79142B60D}" sibTransId="{CE41CB31-BB42-4416-A7B5-0360C6F9C7E8}"/>
    <dgm:cxn modelId="{4711487D-2176-41D7-A065-3C1E14C8B5B2}" srcId="{D493528D-9035-4E9E-B290-2DFFAB9F9947}" destId="{23BEAC03-306D-45EC-B33F-791D3AD51142}" srcOrd="0" destOrd="0" parTransId="{E8686EEA-9FC8-4B61-9D80-B660A20E4251}" sibTransId="{7C89C686-6571-4D31-8586-D43899613FCA}"/>
    <dgm:cxn modelId="{A53F2080-4AA0-4344-926C-D7D74EE88CE1}" type="presOf" srcId="{08D8B636-4D46-4FDD-9714-BC81AF7431D1}" destId="{D8C9E31E-25BB-4849-865F-59CC73FDFAAC}" srcOrd="0" destOrd="0" presId="urn:microsoft.com/office/officeart/2005/8/layout/chevron2"/>
    <dgm:cxn modelId="{C872458E-1AF6-49EE-9405-F35E1ACF5031}" type="presOf" srcId="{BC759C7B-BB78-4F26-995A-8559AF96D028}" destId="{6520C792-95EC-4A3A-AA57-DC7681CF2168}" srcOrd="0" destOrd="0" presId="urn:microsoft.com/office/officeart/2005/8/layout/chevron2"/>
    <dgm:cxn modelId="{CFC6FF9F-287D-46C9-BD3C-DB1BE852A888}" type="presOf" srcId="{A5434677-0757-48EF-9467-DD31ABED0513}" destId="{23BAE207-C1D9-4647-813B-D80769B234FF}" srcOrd="0" destOrd="0" presId="urn:microsoft.com/office/officeart/2005/8/layout/chevron2"/>
    <dgm:cxn modelId="{C43B8BAE-7BBE-4886-B55F-5DA1524A19CB}" srcId="{D493528D-9035-4E9E-B290-2DFFAB9F9947}" destId="{EA7C6012-F49D-48A0-BCB1-5868BE359839}" srcOrd="1" destOrd="0" parTransId="{B8DE5DC8-F5FD-441D-AD8E-4BAF8839E4ED}" sibTransId="{DF854475-3E36-40E9-B0FE-36D9AA2F1325}"/>
    <dgm:cxn modelId="{0CA87FBF-1824-4F2A-B51E-95D02E2FBF37}" type="presOf" srcId="{2BAE4EBB-60CB-4B9D-AB3E-B1E7DC60F3B6}" destId="{0EC82A25-0139-4E84-8368-12AFFB6E6B8D}" srcOrd="0" destOrd="0" presId="urn:microsoft.com/office/officeart/2005/8/layout/chevron2"/>
    <dgm:cxn modelId="{7DC822D1-B028-4C64-9D8F-812235186792}" type="presOf" srcId="{D493528D-9035-4E9E-B290-2DFFAB9F9947}" destId="{A832B292-AB43-4CA0-B3A2-6C904F69DFDD}" srcOrd="0" destOrd="0" presId="urn:microsoft.com/office/officeart/2005/8/layout/chevron2"/>
    <dgm:cxn modelId="{72B244D2-60AE-4661-BFEC-ADEB5AE35D40}" srcId="{EA7C6012-F49D-48A0-BCB1-5868BE359839}" destId="{5575E8DE-7109-40A2-B0FF-E5E11B783149}" srcOrd="0" destOrd="0" parTransId="{B8095ED3-D29D-4810-BAFF-AD11749AF7FD}" sibTransId="{0CC8F018-D7E0-4B0F-9044-2DF7B430E1B2}"/>
    <dgm:cxn modelId="{AEC843D6-97A5-412E-A16D-19BFDD0ED74D}" type="presOf" srcId="{23BEAC03-306D-45EC-B33F-791D3AD51142}" destId="{0DD64486-3D53-46A5-A875-980161866BD0}" srcOrd="0" destOrd="0" presId="urn:microsoft.com/office/officeart/2005/8/layout/chevron2"/>
    <dgm:cxn modelId="{5576DED9-6BBD-4836-A9F9-55C0C36F7206}" srcId="{BC759C7B-BB78-4F26-995A-8559AF96D028}" destId="{08D8B636-4D46-4FDD-9714-BC81AF7431D1}" srcOrd="0" destOrd="0" parTransId="{7B6F8E21-A1F5-436B-B312-0EE2D5A47DC1}" sibTransId="{BE9CE7D8-C5E7-4D9A-98D5-3FEDD9513017}"/>
    <dgm:cxn modelId="{D8293EDA-8011-4058-93F0-0B05B3164631}" srcId="{D493528D-9035-4E9E-B290-2DFFAB9F9947}" destId="{BC759C7B-BB78-4F26-995A-8559AF96D028}" srcOrd="5" destOrd="0" parTransId="{6AE5D660-869D-47FD-8058-D4B102C69B44}" sibTransId="{14426DE5-5858-4AAD-A0FF-05652B4FC2A0}"/>
    <dgm:cxn modelId="{19F8E9DA-C05E-46B0-B472-E587DB3550DE}" type="presOf" srcId="{3C6B767C-6370-4266-9D2E-8707F4DD6EC1}" destId="{33B52C0F-32FA-4611-972C-12E9C3BC4186}" srcOrd="0" destOrd="0" presId="urn:microsoft.com/office/officeart/2005/8/layout/chevron2"/>
    <dgm:cxn modelId="{C9BDA6DF-5D52-4455-8511-81C8DA98BA0D}" srcId="{D493528D-9035-4E9E-B290-2DFFAB9F9947}" destId="{A5434677-0757-48EF-9467-DD31ABED0513}" srcOrd="3" destOrd="0" parTransId="{9A744FD5-FAB3-454D-A4B7-E244912EAD72}" sibTransId="{1C92FA5A-AFFF-4359-9A31-ED8BFBA92049}"/>
    <dgm:cxn modelId="{EDD603E0-5B64-40D3-86F9-F26C7D58BD4B}" srcId="{A5434677-0757-48EF-9467-DD31ABED0513}" destId="{552AAECD-5207-4CBE-8D8D-EB8C104B3F0F}" srcOrd="0" destOrd="0" parTransId="{C0142AA1-F802-4420-8E35-6AD259D5B4B0}" sibTransId="{CAC4241D-AF67-41DD-9F55-C0651615CC0B}"/>
    <dgm:cxn modelId="{93A222E9-CF1C-4759-944E-C11B11AF84F4}" type="presOf" srcId="{06ACE0EA-F295-448E-8BB5-2F993F7AB1D7}" destId="{7206D834-56A5-4F0E-904B-DFA540E182CE}" srcOrd="0" destOrd="0" presId="urn:microsoft.com/office/officeart/2005/8/layout/chevron2"/>
    <dgm:cxn modelId="{2CCBFDED-4E24-402C-A7DD-1CCDC50B26E7}" srcId="{2BAE4EBB-60CB-4B9D-AB3E-B1E7DC60F3B6}" destId="{06ACE0EA-F295-448E-8BB5-2F993F7AB1D7}" srcOrd="0" destOrd="0" parTransId="{0A67EC5D-70A4-44AE-9EE4-156862586C86}" sibTransId="{241A3DFF-7301-4418-AF8E-21AC1894172A}"/>
    <dgm:cxn modelId="{595513F8-FC12-404A-A59B-B4EE0B885AE7}" srcId="{9A2D82EE-DBCA-4C20-9604-3DA2CBE5759B}" destId="{3C6B767C-6370-4266-9D2E-8707F4DD6EC1}" srcOrd="0" destOrd="0" parTransId="{A76AC7B0-B21D-4D54-B600-20AE9D3C3E28}" sibTransId="{089B8D2B-8EC9-4B70-BE76-EFFB5DBA7C13}"/>
    <dgm:cxn modelId="{EB1DB0FA-E1B1-49ED-8B8B-0E12F767CBAE}" type="presOf" srcId="{5575E8DE-7109-40A2-B0FF-E5E11B783149}" destId="{347248C6-6627-4C15-AE2B-34C6F97F0849}" srcOrd="0" destOrd="0" presId="urn:microsoft.com/office/officeart/2005/8/layout/chevron2"/>
    <dgm:cxn modelId="{86C87332-8EE0-4696-A6A7-F66C68ACB799}" type="presParOf" srcId="{A832B292-AB43-4CA0-B3A2-6C904F69DFDD}" destId="{40D49AED-3BD3-4BE8-AA43-C0CF36B6A9D1}" srcOrd="0" destOrd="0" presId="urn:microsoft.com/office/officeart/2005/8/layout/chevron2"/>
    <dgm:cxn modelId="{11C3325C-E47C-459B-9F2B-A48F3E6F7DB7}" type="presParOf" srcId="{40D49AED-3BD3-4BE8-AA43-C0CF36B6A9D1}" destId="{0DD64486-3D53-46A5-A875-980161866BD0}" srcOrd="0" destOrd="0" presId="urn:microsoft.com/office/officeart/2005/8/layout/chevron2"/>
    <dgm:cxn modelId="{9AC5AA13-8F52-44DF-A719-397149F4D1B1}" type="presParOf" srcId="{40D49AED-3BD3-4BE8-AA43-C0CF36B6A9D1}" destId="{7E1C8EE7-453B-4CC6-8655-5F666BA72961}" srcOrd="1" destOrd="0" presId="urn:microsoft.com/office/officeart/2005/8/layout/chevron2"/>
    <dgm:cxn modelId="{BF6CAFD3-3E09-4741-8F07-A5958F003ED7}" type="presParOf" srcId="{A832B292-AB43-4CA0-B3A2-6C904F69DFDD}" destId="{E29D93EB-E91C-4C22-8D60-58B28FA89600}" srcOrd="1" destOrd="0" presId="urn:microsoft.com/office/officeart/2005/8/layout/chevron2"/>
    <dgm:cxn modelId="{979238A2-9B62-4121-8BAB-AC3BEF8A1900}" type="presParOf" srcId="{A832B292-AB43-4CA0-B3A2-6C904F69DFDD}" destId="{33971031-DBFB-49F5-A32F-F9E74E4AA012}" srcOrd="2" destOrd="0" presId="urn:microsoft.com/office/officeart/2005/8/layout/chevron2"/>
    <dgm:cxn modelId="{708CA28F-E91A-463D-BC54-DDA11B92CD90}" type="presParOf" srcId="{33971031-DBFB-49F5-A32F-F9E74E4AA012}" destId="{7B60815D-B38D-4638-ADE7-A8018C8A2291}" srcOrd="0" destOrd="0" presId="urn:microsoft.com/office/officeart/2005/8/layout/chevron2"/>
    <dgm:cxn modelId="{C288DB90-CDF7-4A13-ABF3-BBA8007FA004}" type="presParOf" srcId="{33971031-DBFB-49F5-A32F-F9E74E4AA012}" destId="{347248C6-6627-4C15-AE2B-34C6F97F0849}" srcOrd="1" destOrd="0" presId="urn:microsoft.com/office/officeart/2005/8/layout/chevron2"/>
    <dgm:cxn modelId="{3353CA89-ABB7-491A-8050-47FC058DE2D8}" type="presParOf" srcId="{A832B292-AB43-4CA0-B3A2-6C904F69DFDD}" destId="{22E157E6-5183-436B-BB73-708633FCF3D1}" srcOrd="3" destOrd="0" presId="urn:microsoft.com/office/officeart/2005/8/layout/chevron2"/>
    <dgm:cxn modelId="{AD42B049-174F-43C5-B652-2C13D516500C}" type="presParOf" srcId="{A832B292-AB43-4CA0-B3A2-6C904F69DFDD}" destId="{C4105E12-82F4-49E4-8664-8731536AF939}" srcOrd="4" destOrd="0" presId="urn:microsoft.com/office/officeart/2005/8/layout/chevron2"/>
    <dgm:cxn modelId="{C812E73F-EBCA-4593-BDA1-780DFAE4040D}" type="presParOf" srcId="{C4105E12-82F4-49E4-8664-8731536AF939}" destId="{0EC82A25-0139-4E84-8368-12AFFB6E6B8D}" srcOrd="0" destOrd="0" presId="urn:microsoft.com/office/officeart/2005/8/layout/chevron2"/>
    <dgm:cxn modelId="{D787C4B4-9067-40A1-B4AF-26007A9C683E}" type="presParOf" srcId="{C4105E12-82F4-49E4-8664-8731536AF939}" destId="{7206D834-56A5-4F0E-904B-DFA540E182CE}" srcOrd="1" destOrd="0" presId="urn:microsoft.com/office/officeart/2005/8/layout/chevron2"/>
    <dgm:cxn modelId="{BAE9DA94-6DB8-475B-9974-CE17E3C6997B}" type="presParOf" srcId="{A832B292-AB43-4CA0-B3A2-6C904F69DFDD}" destId="{A6AB84BE-6B89-4387-97AA-C48E8AFF380A}" srcOrd="5" destOrd="0" presId="urn:microsoft.com/office/officeart/2005/8/layout/chevron2"/>
    <dgm:cxn modelId="{46772CC8-D99C-43E2-AE19-94983A406865}" type="presParOf" srcId="{A832B292-AB43-4CA0-B3A2-6C904F69DFDD}" destId="{C215ACE7-FADA-43BD-9CFF-C3C124106875}" srcOrd="6" destOrd="0" presId="urn:microsoft.com/office/officeart/2005/8/layout/chevron2"/>
    <dgm:cxn modelId="{3B6A3235-80F0-46B8-85B1-8B8700AB81DF}" type="presParOf" srcId="{C215ACE7-FADA-43BD-9CFF-C3C124106875}" destId="{23BAE207-C1D9-4647-813B-D80769B234FF}" srcOrd="0" destOrd="0" presId="urn:microsoft.com/office/officeart/2005/8/layout/chevron2"/>
    <dgm:cxn modelId="{A643D81A-4C89-4192-8BA9-4AF8FB1407B7}" type="presParOf" srcId="{C215ACE7-FADA-43BD-9CFF-C3C124106875}" destId="{A3029CE8-F520-460B-BF4F-19DE745B42EE}" srcOrd="1" destOrd="0" presId="urn:microsoft.com/office/officeart/2005/8/layout/chevron2"/>
    <dgm:cxn modelId="{CF762E9A-BA51-4AB1-AEEF-28E936CAE59A}" type="presParOf" srcId="{A832B292-AB43-4CA0-B3A2-6C904F69DFDD}" destId="{F35997F7-5F46-4F48-8F24-01A3D1D968AB}" srcOrd="7" destOrd="0" presId="urn:microsoft.com/office/officeart/2005/8/layout/chevron2"/>
    <dgm:cxn modelId="{677E951C-5EC0-4311-815C-B5844151555B}" type="presParOf" srcId="{A832B292-AB43-4CA0-B3A2-6C904F69DFDD}" destId="{DD5D4026-7D1C-4DFD-BA81-BB0F8A852211}" srcOrd="8" destOrd="0" presId="urn:microsoft.com/office/officeart/2005/8/layout/chevron2"/>
    <dgm:cxn modelId="{97F2088F-FFCF-4887-92B8-7BA1A092F914}" type="presParOf" srcId="{DD5D4026-7D1C-4DFD-BA81-BB0F8A852211}" destId="{3AF888E9-9122-4EB7-8D87-E8581B53ED24}" srcOrd="0" destOrd="0" presId="urn:microsoft.com/office/officeart/2005/8/layout/chevron2"/>
    <dgm:cxn modelId="{3BF9F840-F8DD-4117-9CDD-5B8FA53A6FE6}" type="presParOf" srcId="{DD5D4026-7D1C-4DFD-BA81-BB0F8A852211}" destId="{33B52C0F-32FA-4611-972C-12E9C3BC4186}" srcOrd="1" destOrd="0" presId="urn:microsoft.com/office/officeart/2005/8/layout/chevron2"/>
    <dgm:cxn modelId="{E78A2766-3607-4566-A866-92611F436B43}" type="presParOf" srcId="{A832B292-AB43-4CA0-B3A2-6C904F69DFDD}" destId="{C7AD8415-6540-4020-B5BE-8EAABE5C6CF5}" srcOrd="9" destOrd="0" presId="urn:microsoft.com/office/officeart/2005/8/layout/chevron2"/>
    <dgm:cxn modelId="{CE84F06F-C80B-4BFC-9605-3878A30F09C9}" type="presParOf" srcId="{A832B292-AB43-4CA0-B3A2-6C904F69DFDD}" destId="{4FE14333-4BCA-471B-BDC8-F929BAA9C17A}" srcOrd="10" destOrd="0" presId="urn:microsoft.com/office/officeart/2005/8/layout/chevron2"/>
    <dgm:cxn modelId="{7293BFB4-DC3E-46D7-BBA9-76604D084779}" type="presParOf" srcId="{4FE14333-4BCA-471B-BDC8-F929BAA9C17A}" destId="{6520C792-95EC-4A3A-AA57-DC7681CF2168}" srcOrd="0" destOrd="0" presId="urn:microsoft.com/office/officeart/2005/8/layout/chevron2"/>
    <dgm:cxn modelId="{9D4920B2-5DFC-48DB-8C7E-67B6781A368F}" type="presParOf" srcId="{4FE14333-4BCA-471B-BDC8-F929BAA9C17A}" destId="{D8C9E31E-25BB-4849-865F-59CC73FDFAA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B589-145A-4144-A811-3C96D0A9B80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E833EE9-062C-46DD-B4AB-B2B10D30C3F6}">
      <dgm:prSet phldrT="[Текст]"/>
      <dgm:spPr>
        <a:solidFill>
          <a:schemeClr val="tx2">
            <a:alpha val="80000"/>
          </a:schemeClr>
        </a:solidFill>
        <a:ln>
          <a:solidFill>
            <a:schemeClr val="tx2"/>
          </a:solidFill>
        </a:ln>
      </dgm:spPr>
      <dgm:t>
        <a:bodyPr vert="vert"/>
        <a:lstStyle/>
        <a:p>
          <a:r>
            <a:rPr lang="ru-RU" b="1" dirty="0"/>
            <a:t>Өндіріс және </a:t>
          </a:r>
          <a:r>
            <a:rPr lang="ru-RU" b="1" dirty="0" err="1"/>
            <a:t>тұтыну</a:t>
          </a:r>
          <a:r>
            <a:rPr lang="ru-RU" b="1" dirty="0"/>
            <a:t> </a:t>
          </a:r>
          <a:r>
            <a:rPr lang="ru-RU" b="1" dirty="0" err="1"/>
            <a:t>қалдықтарының</a:t>
          </a:r>
          <a:r>
            <a:rPr lang="ru-RU" b="1" dirty="0"/>
            <a:t> </a:t>
          </a:r>
          <a:r>
            <a:rPr lang="ru-RU" b="1" dirty="0" err="1"/>
            <a:t>теріс</a:t>
          </a:r>
          <a:r>
            <a:rPr lang="ru-RU" b="1" dirty="0"/>
            <a:t> </a:t>
          </a:r>
          <a:r>
            <a:rPr lang="ru-RU" b="1" dirty="0" err="1"/>
            <a:t>әсерін</a:t>
          </a:r>
          <a:r>
            <a:rPr lang="ru-RU" b="1" dirty="0"/>
            <a:t> </a:t>
          </a:r>
          <a:r>
            <a:rPr lang="ru-RU" b="1" dirty="0" err="1"/>
            <a:t>азайту</a:t>
          </a:r>
          <a:r>
            <a:rPr lang="ru-RU" b="1" dirty="0"/>
            <a:t> жөніндегі іс-шаралар</a:t>
          </a:r>
          <a:endParaRPr lang="ru-RU" dirty="0"/>
        </a:p>
      </dgm:t>
    </dgm:pt>
    <dgm:pt modelId="{7800AB95-577C-4317-B0D9-DB8CE178001B}" type="parTrans" cxnId="{B7D16F83-7E65-4EE5-87AC-B0E6EFB1FC35}">
      <dgm:prSet/>
      <dgm:spPr/>
      <dgm:t>
        <a:bodyPr/>
        <a:lstStyle/>
        <a:p>
          <a:endParaRPr lang="ru-RU"/>
        </a:p>
      </dgm:t>
    </dgm:pt>
    <dgm:pt modelId="{B3E775BA-D8E9-4A2D-8472-9EBA3BF1921E}" type="sibTrans" cxnId="{B7D16F83-7E65-4EE5-87AC-B0E6EFB1FC35}">
      <dgm:prSet/>
      <dgm:spPr/>
      <dgm:t>
        <a:bodyPr/>
        <a:lstStyle/>
        <a:p>
          <a:endParaRPr lang="ru-RU"/>
        </a:p>
      </dgm:t>
    </dgm:pt>
    <dgm:pt modelId="{18D5A7C3-07AE-4EC9-8E89-F72B9BE83C9E}">
      <dgm:prSet phldrT="[Текст]" custT="1"/>
      <dgm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Қоршаған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ортаны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қорғау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талаптарына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сәйкес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қалдықтардың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жиналуын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сұрыпталуын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және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шығарылуын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қамтамасыз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ету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: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қалдықтарды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тек осы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үшін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арнайы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арналған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алаңдар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мен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контейнерлерге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орналастыру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FE4795D4-6880-4A98-A650-872316060D67}" type="parTrans" cxnId="{C4A93A5E-B382-48E8-A66A-C573738D1799}">
      <dgm:prSet/>
      <dgm:spPr>
        <a:ln w="38100">
          <a:solidFill>
            <a:schemeClr val="bg2">
              <a:lumMod val="50000"/>
            </a:schemeClr>
          </a:solidFill>
          <a:tailEnd type="triangle"/>
        </a:ln>
      </dgm:spPr>
      <dgm:t>
        <a:bodyPr/>
        <a:lstStyle/>
        <a:p>
          <a:endParaRPr lang="ru-RU"/>
        </a:p>
      </dgm:t>
    </dgm:pt>
    <dgm:pt modelId="{1E25A529-DB85-408D-99FC-6432D99ADE2B}" type="sibTrans" cxnId="{C4A93A5E-B382-48E8-A66A-C573738D1799}">
      <dgm:prSet/>
      <dgm:spPr/>
      <dgm:t>
        <a:bodyPr/>
        <a:lstStyle/>
        <a:p>
          <a:endParaRPr lang="ru-RU"/>
        </a:p>
      </dgm:t>
    </dgm:pt>
    <dgm:pt modelId="{66C8F9CA-231E-4EA9-BBB5-6794E70574EC}">
      <dgm:prSet phldrT="[Текст]" custT="1"/>
      <dgm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Өндірісте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пайдаланылатын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шикізат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пен материалдарды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ұтымды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пайдалану есебінен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қалдықтардың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пайда болу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көлемін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барынша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азайту</a:t>
          </a:r>
          <a:endParaRPr lang="ru-RU" sz="1600" b="1" kern="1200" dirty="0">
            <a:solidFill>
              <a:prstClr val="black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D7C7C9E6-D6E5-4D9A-B515-EE64120F496A}" type="parTrans" cxnId="{A2BAE3B5-A798-4A6F-9A1A-C5769EC1B4E1}">
      <dgm:prSet/>
      <dgm:spPr>
        <a:ln w="38100">
          <a:solidFill>
            <a:schemeClr val="bg2">
              <a:lumMod val="50000"/>
            </a:schemeClr>
          </a:solidFill>
          <a:tailEnd type="triangle"/>
        </a:ln>
      </dgm:spPr>
      <dgm:t>
        <a:bodyPr/>
        <a:lstStyle/>
        <a:p>
          <a:endParaRPr lang="ru-RU"/>
        </a:p>
      </dgm:t>
    </dgm:pt>
    <dgm:pt modelId="{4BCC9270-3721-4498-8121-C649E8CC45C7}" type="sibTrans" cxnId="{A2BAE3B5-A798-4A6F-9A1A-C5769EC1B4E1}">
      <dgm:prSet/>
      <dgm:spPr/>
      <dgm:t>
        <a:bodyPr/>
        <a:lstStyle/>
        <a:p>
          <a:endParaRPr lang="ru-RU"/>
        </a:p>
      </dgm:t>
    </dgm:pt>
    <dgm:pt modelId="{9D39193D-54FA-4E1D-BD26-582512E5D53B}">
      <dgm:prSet phldrT="[Текст]" custT="1"/>
      <dgm:spPr>
        <a:solidFill>
          <a:schemeClr val="bg2">
            <a:lumMod val="90000"/>
          </a:schemeClr>
        </a:solidFill>
        <a:ln>
          <a:solidFill>
            <a:schemeClr val="bg2">
              <a:lumMod val="90000"/>
            </a:schemeClr>
          </a:solidFill>
        </a:ln>
      </dgm:spPr>
      <dgm:t>
        <a:bodyPr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Өндіріс және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тұтыну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қалдықтарын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шығаруға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және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тапсыруға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мамандандырылған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кәсіпорындармен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келісімшарттар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жасасу</a:t>
          </a:r>
          <a:endParaRPr lang="ru-RU" sz="1600" b="1" kern="1200" dirty="0">
            <a:solidFill>
              <a:prstClr val="black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CD209FD7-2BF9-41CB-B858-90B582A07369}" type="parTrans" cxnId="{122A3F09-7AC4-4A9E-83B5-D8318AB9BD02}">
      <dgm:prSet/>
      <dgm:spPr>
        <a:ln w="38100">
          <a:solidFill>
            <a:schemeClr val="bg2">
              <a:lumMod val="50000"/>
            </a:schemeClr>
          </a:solidFill>
          <a:tailEnd type="triangle"/>
        </a:ln>
      </dgm:spPr>
      <dgm:t>
        <a:bodyPr/>
        <a:lstStyle/>
        <a:p>
          <a:endParaRPr lang="ru-RU"/>
        </a:p>
      </dgm:t>
    </dgm:pt>
    <dgm:pt modelId="{C62D667A-5201-4C70-B352-324F7C1081F3}" type="sibTrans" cxnId="{122A3F09-7AC4-4A9E-83B5-D8318AB9BD02}">
      <dgm:prSet/>
      <dgm:spPr/>
      <dgm:t>
        <a:bodyPr/>
        <a:lstStyle/>
        <a:p>
          <a:endParaRPr lang="ru-RU"/>
        </a:p>
      </dgm:t>
    </dgm:pt>
    <dgm:pt modelId="{1AC5A1C3-C873-4F65-B746-BC6E5363461C}" type="pres">
      <dgm:prSet presAssocID="{B9CDB589-145A-4144-A811-3C96D0A9B80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13C881D-5D01-424A-920A-5123333668F9}" type="pres">
      <dgm:prSet presAssocID="{3E833EE9-062C-46DD-B4AB-B2B10D30C3F6}" presName="root1" presStyleCnt="0"/>
      <dgm:spPr/>
    </dgm:pt>
    <dgm:pt modelId="{E71063BB-160A-4360-BA90-7288BB95463C}" type="pres">
      <dgm:prSet presAssocID="{3E833EE9-062C-46DD-B4AB-B2B10D30C3F6}" presName="LevelOneTextNode" presStyleLbl="node0" presStyleIdx="0" presStyleCnt="1" custScaleX="240536">
        <dgm:presLayoutVars>
          <dgm:chPref val="3"/>
        </dgm:presLayoutVars>
      </dgm:prSet>
      <dgm:spPr/>
    </dgm:pt>
    <dgm:pt modelId="{A15A328A-106E-4893-B75D-7ABD56778EB9}" type="pres">
      <dgm:prSet presAssocID="{3E833EE9-062C-46DD-B4AB-B2B10D30C3F6}" presName="level2hierChild" presStyleCnt="0"/>
      <dgm:spPr/>
    </dgm:pt>
    <dgm:pt modelId="{08A19AFB-0A24-4D87-A64B-9BCB379F590B}" type="pres">
      <dgm:prSet presAssocID="{FE4795D4-6880-4A98-A650-872316060D67}" presName="conn2-1" presStyleLbl="parChTrans1D2" presStyleIdx="0" presStyleCnt="3"/>
      <dgm:spPr/>
    </dgm:pt>
    <dgm:pt modelId="{A1B64C45-0D2B-49BB-BD8C-C5C36E619C58}" type="pres">
      <dgm:prSet presAssocID="{FE4795D4-6880-4A98-A650-872316060D67}" presName="connTx" presStyleLbl="parChTrans1D2" presStyleIdx="0" presStyleCnt="3"/>
      <dgm:spPr/>
    </dgm:pt>
    <dgm:pt modelId="{08E324CF-7BB2-412C-8A07-2D0A89F9382A}" type="pres">
      <dgm:prSet presAssocID="{18D5A7C3-07AE-4EC9-8E89-F72B9BE83C9E}" presName="root2" presStyleCnt="0"/>
      <dgm:spPr/>
    </dgm:pt>
    <dgm:pt modelId="{FD3908DE-1518-4942-A53B-2EB1B9E776B4}" type="pres">
      <dgm:prSet presAssocID="{18D5A7C3-07AE-4EC9-8E89-F72B9BE83C9E}" presName="LevelTwoTextNode" presStyleLbl="node2" presStyleIdx="0" presStyleCnt="3" custScaleX="269655" custScaleY="180747" custLinFactNeighborX="-2969" custLinFactNeighborY="-29606">
        <dgm:presLayoutVars>
          <dgm:chPref val="3"/>
        </dgm:presLayoutVars>
      </dgm:prSet>
      <dgm:spPr/>
    </dgm:pt>
    <dgm:pt modelId="{382C5819-267D-4639-AFB3-CDDE5E723ED9}" type="pres">
      <dgm:prSet presAssocID="{18D5A7C3-07AE-4EC9-8E89-F72B9BE83C9E}" presName="level3hierChild" presStyleCnt="0"/>
      <dgm:spPr/>
    </dgm:pt>
    <dgm:pt modelId="{367DAB19-B51A-4C3C-88D5-708B9D86AB27}" type="pres">
      <dgm:prSet presAssocID="{D7C7C9E6-D6E5-4D9A-B515-EE64120F496A}" presName="conn2-1" presStyleLbl="parChTrans1D2" presStyleIdx="1" presStyleCnt="3"/>
      <dgm:spPr/>
    </dgm:pt>
    <dgm:pt modelId="{D0E9C4F0-ECCF-43C0-B772-338A487A3D90}" type="pres">
      <dgm:prSet presAssocID="{D7C7C9E6-D6E5-4D9A-B515-EE64120F496A}" presName="connTx" presStyleLbl="parChTrans1D2" presStyleIdx="1" presStyleCnt="3"/>
      <dgm:spPr/>
    </dgm:pt>
    <dgm:pt modelId="{BB7ACB9E-1B9F-408D-9668-D05445C89084}" type="pres">
      <dgm:prSet presAssocID="{66C8F9CA-231E-4EA9-BBB5-6794E70574EC}" presName="root2" presStyleCnt="0"/>
      <dgm:spPr/>
    </dgm:pt>
    <dgm:pt modelId="{754A5F69-690E-4185-A4D7-FD80DB9A011E}" type="pres">
      <dgm:prSet presAssocID="{66C8F9CA-231E-4EA9-BBB5-6794E70574EC}" presName="LevelTwoTextNode" presStyleLbl="node2" presStyleIdx="1" presStyleCnt="3" custScaleX="271525" custScaleY="184838" custLinFactNeighborX="-3834" custLinFactNeighborY="2549">
        <dgm:presLayoutVars>
          <dgm:chPref val="3"/>
        </dgm:presLayoutVars>
      </dgm:prSet>
      <dgm:spPr/>
    </dgm:pt>
    <dgm:pt modelId="{CAE3D6B9-2F87-4663-89F6-6FE9DDB41216}" type="pres">
      <dgm:prSet presAssocID="{66C8F9CA-231E-4EA9-BBB5-6794E70574EC}" presName="level3hierChild" presStyleCnt="0"/>
      <dgm:spPr/>
    </dgm:pt>
    <dgm:pt modelId="{9EB77BAD-FD4E-4F2A-8049-2F0FFCBA50B4}" type="pres">
      <dgm:prSet presAssocID="{CD209FD7-2BF9-41CB-B858-90B582A07369}" presName="conn2-1" presStyleLbl="parChTrans1D2" presStyleIdx="2" presStyleCnt="3"/>
      <dgm:spPr/>
    </dgm:pt>
    <dgm:pt modelId="{8F26D9C9-5272-43AB-BDD5-6008E17CF23D}" type="pres">
      <dgm:prSet presAssocID="{CD209FD7-2BF9-41CB-B858-90B582A07369}" presName="connTx" presStyleLbl="parChTrans1D2" presStyleIdx="2" presStyleCnt="3"/>
      <dgm:spPr/>
    </dgm:pt>
    <dgm:pt modelId="{4A94898C-0E85-410D-B0B9-02FC0F16A86D}" type="pres">
      <dgm:prSet presAssocID="{9D39193D-54FA-4E1D-BD26-582512E5D53B}" presName="root2" presStyleCnt="0"/>
      <dgm:spPr/>
    </dgm:pt>
    <dgm:pt modelId="{3A60FAE7-AE02-4146-8EA2-44D84C91134C}" type="pres">
      <dgm:prSet presAssocID="{9D39193D-54FA-4E1D-BD26-582512E5D53B}" presName="LevelTwoTextNode" presStyleLbl="node2" presStyleIdx="2" presStyleCnt="3" custScaleX="272417" custScaleY="140983" custLinFactNeighborX="-4552" custLinFactNeighborY="-2260">
        <dgm:presLayoutVars>
          <dgm:chPref val="3"/>
        </dgm:presLayoutVars>
      </dgm:prSet>
      <dgm:spPr/>
    </dgm:pt>
    <dgm:pt modelId="{46B69BE4-BB12-468A-871F-2DA344A1D0DB}" type="pres">
      <dgm:prSet presAssocID="{9D39193D-54FA-4E1D-BD26-582512E5D53B}" presName="level3hierChild" presStyleCnt="0"/>
      <dgm:spPr/>
    </dgm:pt>
  </dgm:ptLst>
  <dgm:cxnLst>
    <dgm:cxn modelId="{122A3F09-7AC4-4A9E-83B5-D8318AB9BD02}" srcId="{3E833EE9-062C-46DD-B4AB-B2B10D30C3F6}" destId="{9D39193D-54FA-4E1D-BD26-582512E5D53B}" srcOrd="2" destOrd="0" parTransId="{CD209FD7-2BF9-41CB-B858-90B582A07369}" sibTransId="{C62D667A-5201-4C70-B352-324F7C1081F3}"/>
    <dgm:cxn modelId="{E66A020C-9B13-431A-9055-5FD589125171}" type="presOf" srcId="{D7C7C9E6-D6E5-4D9A-B515-EE64120F496A}" destId="{367DAB19-B51A-4C3C-88D5-708B9D86AB27}" srcOrd="0" destOrd="0" presId="urn:microsoft.com/office/officeart/2008/layout/HorizontalMultiLevelHierarchy"/>
    <dgm:cxn modelId="{0D30590D-D143-4F4E-BDB7-7CFB79BAEBA2}" type="presOf" srcId="{CD209FD7-2BF9-41CB-B858-90B582A07369}" destId="{8F26D9C9-5272-43AB-BDD5-6008E17CF23D}" srcOrd="1" destOrd="0" presId="urn:microsoft.com/office/officeart/2008/layout/HorizontalMultiLevelHierarchy"/>
    <dgm:cxn modelId="{AB3F2D1C-949C-46E0-877D-26E53D41DC58}" type="presOf" srcId="{66C8F9CA-231E-4EA9-BBB5-6794E70574EC}" destId="{754A5F69-690E-4185-A4D7-FD80DB9A011E}" srcOrd="0" destOrd="0" presId="urn:microsoft.com/office/officeart/2008/layout/HorizontalMultiLevelHierarchy"/>
    <dgm:cxn modelId="{99B1BA34-D604-4709-9427-B6AEE36B19CC}" type="presOf" srcId="{3E833EE9-062C-46DD-B4AB-B2B10D30C3F6}" destId="{E71063BB-160A-4360-BA90-7288BB95463C}" srcOrd="0" destOrd="0" presId="urn:microsoft.com/office/officeart/2008/layout/HorizontalMultiLevelHierarchy"/>
    <dgm:cxn modelId="{C4A93A5E-B382-48E8-A66A-C573738D1799}" srcId="{3E833EE9-062C-46DD-B4AB-B2B10D30C3F6}" destId="{18D5A7C3-07AE-4EC9-8E89-F72B9BE83C9E}" srcOrd="0" destOrd="0" parTransId="{FE4795D4-6880-4A98-A650-872316060D67}" sibTransId="{1E25A529-DB85-408D-99FC-6432D99ADE2B}"/>
    <dgm:cxn modelId="{5398916E-5414-4AD4-B1C1-7F5475C18841}" type="presOf" srcId="{CD209FD7-2BF9-41CB-B858-90B582A07369}" destId="{9EB77BAD-FD4E-4F2A-8049-2F0FFCBA50B4}" srcOrd="0" destOrd="0" presId="urn:microsoft.com/office/officeart/2008/layout/HorizontalMultiLevelHierarchy"/>
    <dgm:cxn modelId="{DD2DE151-D48D-440F-AAB6-558D21856C13}" type="presOf" srcId="{FE4795D4-6880-4A98-A650-872316060D67}" destId="{A1B64C45-0D2B-49BB-BD8C-C5C36E619C58}" srcOrd="1" destOrd="0" presId="urn:microsoft.com/office/officeart/2008/layout/HorizontalMultiLevelHierarchy"/>
    <dgm:cxn modelId="{56277154-BCB7-4037-B9FD-A12DF27A82C2}" type="presOf" srcId="{18D5A7C3-07AE-4EC9-8E89-F72B9BE83C9E}" destId="{FD3908DE-1518-4942-A53B-2EB1B9E776B4}" srcOrd="0" destOrd="0" presId="urn:microsoft.com/office/officeart/2008/layout/HorizontalMultiLevelHierarchy"/>
    <dgm:cxn modelId="{ECBEAA54-51E4-4220-A497-4F9C52991A48}" type="presOf" srcId="{D7C7C9E6-D6E5-4D9A-B515-EE64120F496A}" destId="{D0E9C4F0-ECCF-43C0-B772-338A487A3D90}" srcOrd="1" destOrd="0" presId="urn:microsoft.com/office/officeart/2008/layout/HorizontalMultiLevelHierarchy"/>
    <dgm:cxn modelId="{9C57CD74-38AE-419F-A63A-B859BB02A0A2}" type="presOf" srcId="{FE4795D4-6880-4A98-A650-872316060D67}" destId="{08A19AFB-0A24-4D87-A64B-9BCB379F590B}" srcOrd="0" destOrd="0" presId="urn:microsoft.com/office/officeart/2008/layout/HorizontalMultiLevelHierarchy"/>
    <dgm:cxn modelId="{B7D16F83-7E65-4EE5-87AC-B0E6EFB1FC35}" srcId="{B9CDB589-145A-4144-A811-3C96D0A9B800}" destId="{3E833EE9-062C-46DD-B4AB-B2B10D30C3F6}" srcOrd="0" destOrd="0" parTransId="{7800AB95-577C-4317-B0D9-DB8CE178001B}" sibTransId="{B3E775BA-D8E9-4A2D-8472-9EBA3BF1921E}"/>
    <dgm:cxn modelId="{EF603892-9F54-4416-9396-EC500F6A1729}" type="presOf" srcId="{B9CDB589-145A-4144-A811-3C96D0A9B800}" destId="{1AC5A1C3-C873-4F65-B746-BC6E5363461C}" srcOrd="0" destOrd="0" presId="urn:microsoft.com/office/officeart/2008/layout/HorizontalMultiLevelHierarchy"/>
    <dgm:cxn modelId="{DC9B02A1-4CAE-47D3-B903-1DFBA37990D1}" type="presOf" srcId="{9D39193D-54FA-4E1D-BD26-582512E5D53B}" destId="{3A60FAE7-AE02-4146-8EA2-44D84C91134C}" srcOrd="0" destOrd="0" presId="urn:microsoft.com/office/officeart/2008/layout/HorizontalMultiLevelHierarchy"/>
    <dgm:cxn modelId="{A2BAE3B5-A798-4A6F-9A1A-C5769EC1B4E1}" srcId="{3E833EE9-062C-46DD-B4AB-B2B10D30C3F6}" destId="{66C8F9CA-231E-4EA9-BBB5-6794E70574EC}" srcOrd="1" destOrd="0" parTransId="{D7C7C9E6-D6E5-4D9A-B515-EE64120F496A}" sibTransId="{4BCC9270-3721-4498-8121-C649E8CC45C7}"/>
    <dgm:cxn modelId="{41B0EF4A-D255-4C7C-B020-6C28A0B11418}" type="presParOf" srcId="{1AC5A1C3-C873-4F65-B746-BC6E5363461C}" destId="{B13C881D-5D01-424A-920A-5123333668F9}" srcOrd="0" destOrd="0" presId="urn:microsoft.com/office/officeart/2008/layout/HorizontalMultiLevelHierarchy"/>
    <dgm:cxn modelId="{F4B2B239-6C84-42E6-B9CE-212B335E5FEB}" type="presParOf" srcId="{B13C881D-5D01-424A-920A-5123333668F9}" destId="{E71063BB-160A-4360-BA90-7288BB95463C}" srcOrd="0" destOrd="0" presId="urn:microsoft.com/office/officeart/2008/layout/HorizontalMultiLevelHierarchy"/>
    <dgm:cxn modelId="{73D83C20-7A7C-4334-8D5B-4170C697C2E9}" type="presParOf" srcId="{B13C881D-5D01-424A-920A-5123333668F9}" destId="{A15A328A-106E-4893-B75D-7ABD56778EB9}" srcOrd="1" destOrd="0" presId="urn:microsoft.com/office/officeart/2008/layout/HorizontalMultiLevelHierarchy"/>
    <dgm:cxn modelId="{B9411156-7A77-4B0C-9D14-2FAE5F51DCDC}" type="presParOf" srcId="{A15A328A-106E-4893-B75D-7ABD56778EB9}" destId="{08A19AFB-0A24-4D87-A64B-9BCB379F590B}" srcOrd="0" destOrd="0" presId="urn:microsoft.com/office/officeart/2008/layout/HorizontalMultiLevelHierarchy"/>
    <dgm:cxn modelId="{640D83F7-B923-438A-B410-D790BAAF2FB1}" type="presParOf" srcId="{08A19AFB-0A24-4D87-A64B-9BCB379F590B}" destId="{A1B64C45-0D2B-49BB-BD8C-C5C36E619C58}" srcOrd="0" destOrd="0" presId="urn:microsoft.com/office/officeart/2008/layout/HorizontalMultiLevelHierarchy"/>
    <dgm:cxn modelId="{5637659C-AAA1-4938-8DC8-A8FC6BA866F9}" type="presParOf" srcId="{A15A328A-106E-4893-B75D-7ABD56778EB9}" destId="{08E324CF-7BB2-412C-8A07-2D0A89F9382A}" srcOrd="1" destOrd="0" presId="urn:microsoft.com/office/officeart/2008/layout/HorizontalMultiLevelHierarchy"/>
    <dgm:cxn modelId="{AE8CC3F2-8E2E-4426-86E2-AB7DEF27868C}" type="presParOf" srcId="{08E324CF-7BB2-412C-8A07-2D0A89F9382A}" destId="{FD3908DE-1518-4942-A53B-2EB1B9E776B4}" srcOrd="0" destOrd="0" presId="urn:microsoft.com/office/officeart/2008/layout/HorizontalMultiLevelHierarchy"/>
    <dgm:cxn modelId="{78AB3514-4AF9-478E-83C3-98341927A840}" type="presParOf" srcId="{08E324CF-7BB2-412C-8A07-2D0A89F9382A}" destId="{382C5819-267D-4639-AFB3-CDDE5E723ED9}" srcOrd="1" destOrd="0" presId="urn:microsoft.com/office/officeart/2008/layout/HorizontalMultiLevelHierarchy"/>
    <dgm:cxn modelId="{20BC2356-57CF-47EC-B384-DB15480F4E45}" type="presParOf" srcId="{A15A328A-106E-4893-B75D-7ABD56778EB9}" destId="{367DAB19-B51A-4C3C-88D5-708B9D86AB27}" srcOrd="2" destOrd="0" presId="urn:microsoft.com/office/officeart/2008/layout/HorizontalMultiLevelHierarchy"/>
    <dgm:cxn modelId="{7CBE1776-336A-4DC9-BE1F-AAF72BC14664}" type="presParOf" srcId="{367DAB19-B51A-4C3C-88D5-708B9D86AB27}" destId="{D0E9C4F0-ECCF-43C0-B772-338A487A3D90}" srcOrd="0" destOrd="0" presId="urn:microsoft.com/office/officeart/2008/layout/HorizontalMultiLevelHierarchy"/>
    <dgm:cxn modelId="{E5DFD2EE-4DF7-41F6-8465-9EAA23113290}" type="presParOf" srcId="{A15A328A-106E-4893-B75D-7ABD56778EB9}" destId="{BB7ACB9E-1B9F-408D-9668-D05445C89084}" srcOrd="3" destOrd="0" presId="urn:microsoft.com/office/officeart/2008/layout/HorizontalMultiLevelHierarchy"/>
    <dgm:cxn modelId="{A0F65CF2-6ACE-455A-92FB-D5FB56F9F3E6}" type="presParOf" srcId="{BB7ACB9E-1B9F-408D-9668-D05445C89084}" destId="{754A5F69-690E-4185-A4D7-FD80DB9A011E}" srcOrd="0" destOrd="0" presId="urn:microsoft.com/office/officeart/2008/layout/HorizontalMultiLevelHierarchy"/>
    <dgm:cxn modelId="{FB4571AD-AEDF-4550-937F-69802B816AD2}" type="presParOf" srcId="{BB7ACB9E-1B9F-408D-9668-D05445C89084}" destId="{CAE3D6B9-2F87-4663-89F6-6FE9DDB41216}" srcOrd="1" destOrd="0" presId="urn:microsoft.com/office/officeart/2008/layout/HorizontalMultiLevelHierarchy"/>
    <dgm:cxn modelId="{A0ED1010-EF9A-4A69-B7F1-5485D5365558}" type="presParOf" srcId="{A15A328A-106E-4893-B75D-7ABD56778EB9}" destId="{9EB77BAD-FD4E-4F2A-8049-2F0FFCBA50B4}" srcOrd="4" destOrd="0" presId="urn:microsoft.com/office/officeart/2008/layout/HorizontalMultiLevelHierarchy"/>
    <dgm:cxn modelId="{452CDFE5-2580-49E5-9B81-4BC77C831106}" type="presParOf" srcId="{9EB77BAD-FD4E-4F2A-8049-2F0FFCBA50B4}" destId="{8F26D9C9-5272-43AB-BDD5-6008E17CF23D}" srcOrd="0" destOrd="0" presId="urn:microsoft.com/office/officeart/2008/layout/HorizontalMultiLevelHierarchy"/>
    <dgm:cxn modelId="{7E63DC1E-B923-46C1-9794-B4B80DC02D8A}" type="presParOf" srcId="{A15A328A-106E-4893-B75D-7ABD56778EB9}" destId="{4A94898C-0E85-410D-B0B9-02FC0F16A86D}" srcOrd="5" destOrd="0" presId="urn:microsoft.com/office/officeart/2008/layout/HorizontalMultiLevelHierarchy"/>
    <dgm:cxn modelId="{07AE157F-D8BC-46E7-985E-211323FEEDF0}" type="presParOf" srcId="{4A94898C-0E85-410D-B0B9-02FC0F16A86D}" destId="{3A60FAE7-AE02-4146-8EA2-44D84C91134C}" srcOrd="0" destOrd="0" presId="urn:microsoft.com/office/officeart/2008/layout/HorizontalMultiLevelHierarchy"/>
    <dgm:cxn modelId="{6D562CFB-CD41-4587-B5D2-789ABADEF806}" type="presParOf" srcId="{4A94898C-0E85-410D-B0B9-02FC0F16A86D}" destId="{46B69BE4-BB12-468A-871F-2DA344A1D0DB}" srcOrd="1" destOrd="0" presId="urn:microsoft.com/office/officeart/2008/layout/HorizontalMultiLevelHierarchy"/>
  </dgm:cxnLst>
  <dgm:bg/>
  <dgm:whole>
    <a:ln w="381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D64486-3D53-46A5-A875-980161866BD0}">
      <dsp:nvSpPr>
        <dsp:cNvPr id="0" name=""/>
        <dsp:cNvSpPr/>
      </dsp:nvSpPr>
      <dsp:spPr>
        <a:xfrm rot="5400000">
          <a:off x="-111660" y="117432"/>
          <a:ext cx="744405" cy="521083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1</a:t>
          </a:r>
        </a:p>
      </dsp:txBody>
      <dsp:txXfrm rot="-5400000">
        <a:off x="2" y="266313"/>
        <a:ext cx="521083" cy="223322"/>
      </dsp:txXfrm>
    </dsp:sp>
    <dsp:sp modelId="{7E1C8EE7-453B-4CC6-8655-5F666BA72961}">
      <dsp:nvSpPr>
        <dsp:cNvPr id="0" name=""/>
        <dsp:cNvSpPr/>
      </dsp:nvSpPr>
      <dsp:spPr>
        <a:xfrm rot="5400000">
          <a:off x="3060756" y="-2545526"/>
          <a:ext cx="483863" cy="5574916"/>
        </a:xfrm>
        <a:prstGeom prst="round2SameRect">
          <a:avLst/>
        </a:prstGeom>
        <a:solidFill>
          <a:schemeClr val="bg2">
            <a:lumMod val="90000"/>
            <a:alpha val="9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700" b="1" kern="1200" dirty="0" err="1">
              <a:solidFill>
                <a:schemeClr val="bg2">
                  <a:lumMod val="10000"/>
                </a:schemeClr>
              </a:solidFill>
            </a:rPr>
            <a:t>Атмосфералық</a:t>
          </a:r>
          <a:r>
            <a:rPr lang="ru-RU" sz="2700" b="1" kern="1200" dirty="0">
              <a:solidFill>
                <a:schemeClr val="bg2">
                  <a:lumMod val="10000"/>
                </a:schemeClr>
              </a:solidFill>
            </a:rPr>
            <a:t> ауа</a:t>
          </a:r>
        </a:p>
      </dsp:txBody>
      <dsp:txXfrm rot="-5400000">
        <a:off x="515230" y="23620"/>
        <a:ext cx="5551296" cy="436623"/>
      </dsp:txXfrm>
    </dsp:sp>
    <dsp:sp modelId="{7B60815D-B38D-4638-ADE7-A8018C8A2291}">
      <dsp:nvSpPr>
        <dsp:cNvPr id="0" name=""/>
        <dsp:cNvSpPr/>
      </dsp:nvSpPr>
      <dsp:spPr>
        <a:xfrm rot="5400000">
          <a:off x="-111660" y="840346"/>
          <a:ext cx="744405" cy="521083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2</a:t>
          </a:r>
        </a:p>
      </dsp:txBody>
      <dsp:txXfrm rot="-5400000">
        <a:off x="2" y="989227"/>
        <a:ext cx="521083" cy="223322"/>
      </dsp:txXfrm>
    </dsp:sp>
    <dsp:sp modelId="{347248C6-6627-4C15-AE2B-34C6F97F0849}">
      <dsp:nvSpPr>
        <dsp:cNvPr id="0" name=""/>
        <dsp:cNvSpPr/>
      </dsp:nvSpPr>
      <dsp:spPr>
        <a:xfrm rot="5400000">
          <a:off x="2989980" y="-1816840"/>
          <a:ext cx="637122" cy="5574916"/>
        </a:xfrm>
        <a:prstGeom prst="round2SameRect">
          <a:avLst/>
        </a:prstGeom>
        <a:solidFill>
          <a:schemeClr val="bg2">
            <a:lumMod val="90000"/>
            <a:alpha val="9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700" b="1" kern="1200" dirty="0" err="1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Жерүсті</a:t>
          </a:r>
          <a:r>
            <a:rPr lang="ru-RU" sz="2700" b="1" kern="1200" dirty="0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 </a:t>
          </a:r>
          <a:r>
            <a:rPr lang="ru-RU" sz="2700" b="1" kern="1200" dirty="0" err="1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және</a:t>
          </a:r>
          <a:r>
            <a:rPr lang="ru-RU" sz="2700" b="1" kern="1200" dirty="0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 </a:t>
          </a:r>
          <a:r>
            <a:rPr lang="ru-RU" sz="2700" b="1" kern="1200" dirty="0" err="1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жерасты</a:t>
          </a:r>
          <a:r>
            <a:rPr lang="ru-RU" sz="2700" b="1" kern="1200" dirty="0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 </a:t>
          </a:r>
          <a:r>
            <a:rPr lang="ru-RU" sz="2700" b="1" kern="1200" dirty="0" err="1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суларының</a:t>
          </a:r>
          <a:r>
            <a:rPr lang="ru-RU" sz="2700" b="1" kern="1200" dirty="0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 </a:t>
          </a:r>
          <a:r>
            <a:rPr lang="ru-RU" sz="2700" b="1" kern="1200" dirty="0" err="1">
              <a:solidFill>
                <a:srgbClr val="E7E6E6">
                  <a:lumMod val="10000"/>
                </a:srgbClr>
              </a:solidFill>
              <a:latin typeface="Calibri"/>
              <a:ea typeface="+mn-ea"/>
              <a:cs typeface="+mn-cs"/>
            </a:rPr>
            <a:t>жай-күйі</a:t>
          </a:r>
          <a:endParaRPr lang="ru-RU" sz="2700" b="1" kern="1200" dirty="0">
            <a:solidFill>
              <a:srgbClr val="E7E6E6">
                <a:lumMod val="10000"/>
              </a:srgbClr>
            </a:solidFill>
            <a:latin typeface="Calibri"/>
            <a:ea typeface="+mn-ea"/>
            <a:cs typeface="+mn-cs"/>
          </a:endParaRPr>
        </a:p>
      </dsp:txBody>
      <dsp:txXfrm rot="-5400000">
        <a:off x="521083" y="683159"/>
        <a:ext cx="5543814" cy="574918"/>
      </dsp:txXfrm>
    </dsp:sp>
    <dsp:sp modelId="{0EC82A25-0139-4E84-8368-12AFFB6E6B8D}">
      <dsp:nvSpPr>
        <dsp:cNvPr id="0" name=""/>
        <dsp:cNvSpPr/>
      </dsp:nvSpPr>
      <dsp:spPr>
        <a:xfrm rot="5400000">
          <a:off x="-111660" y="1486630"/>
          <a:ext cx="744405" cy="521083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3</a:t>
          </a:r>
        </a:p>
      </dsp:txBody>
      <dsp:txXfrm rot="-5400000">
        <a:off x="2" y="1635511"/>
        <a:ext cx="521083" cy="223322"/>
      </dsp:txXfrm>
    </dsp:sp>
    <dsp:sp modelId="{7206D834-56A5-4F0E-904B-DFA540E182CE}">
      <dsp:nvSpPr>
        <dsp:cNvPr id="0" name=""/>
        <dsp:cNvSpPr/>
      </dsp:nvSpPr>
      <dsp:spPr>
        <a:xfrm rot="5400000">
          <a:off x="3066610" y="-1170556"/>
          <a:ext cx="483863" cy="5574916"/>
        </a:xfrm>
        <a:prstGeom prst="round2SameRect">
          <a:avLst/>
        </a:prstGeom>
        <a:solidFill>
          <a:schemeClr val="bg2">
            <a:lumMod val="90000"/>
            <a:alpha val="9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2700" b="1" kern="1200" dirty="0">
              <a:solidFill>
                <a:schemeClr val="bg2">
                  <a:lumMod val="10000"/>
                </a:schemeClr>
              </a:solidFill>
            </a:rPr>
            <a:t>Топырақ</a:t>
          </a:r>
          <a:endParaRPr lang="ru-RU" sz="2700" b="1" kern="1200" dirty="0">
            <a:solidFill>
              <a:schemeClr val="bg2">
                <a:lumMod val="10000"/>
              </a:schemeClr>
            </a:solidFill>
          </a:endParaRPr>
        </a:p>
      </dsp:txBody>
      <dsp:txXfrm rot="-5400000">
        <a:off x="521084" y="1398590"/>
        <a:ext cx="5551296" cy="436623"/>
      </dsp:txXfrm>
    </dsp:sp>
    <dsp:sp modelId="{23BAE207-C1D9-4647-813B-D80769B234FF}">
      <dsp:nvSpPr>
        <dsp:cNvPr id="0" name=""/>
        <dsp:cNvSpPr/>
      </dsp:nvSpPr>
      <dsp:spPr>
        <a:xfrm rot="5400000">
          <a:off x="-111660" y="2132915"/>
          <a:ext cx="744405" cy="521083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3</a:t>
          </a:r>
        </a:p>
      </dsp:txBody>
      <dsp:txXfrm rot="-5400000">
        <a:off x="2" y="2281796"/>
        <a:ext cx="521083" cy="223322"/>
      </dsp:txXfrm>
    </dsp:sp>
    <dsp:sp modelId="{A3029CE8-F520-460B-BF4F-19DE745B42EE}">
      <dsp:nvSpPr>
        <dsp:cNvPr id="0" name=""/>
        <dsp:cNvSpPr/>
      </dsp:nvSpPr>
      <dsp:spPr>
        <a:xfrm rot="5400000">
          <a:off x="3066610" y="-524272"/>
          <a:ext cx="483863" cy="5574916"/>
        </a:xfrm>
        <a:prstGeom prst="round2SameRect">
          <a:avLst/>
        </a:prstGeom>
        <a:solidFill>
          <a:schemeClr val="bg2">
            <a:lumMod val="90000"/>
            <a:alpha val="9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700" b="1" kern="1200" dirty="0">
              <a:solidFill>
                <a:schemeClr val="bg2">
                  <a:lumMod val="10000"/>
                </a:schemeClr>
              </a:solidFill>
            </a:rPr>
            <a:t>Өндіріс және </a:t>
          </a:r>
          <a:r>
            <a:rPr lang="ru-RU" sz="2700" b="1" kern="1200" dirty="0" err="1">
              <a:solidFill>
                <a:schemeClr val="bg2">
                  <a:lumMod val="10000"/>
                </a:schemeClr>
              </a:solidFill>
            </a:rPr>
            <a:t>тұтыну</a:t>
          </a:r>
          <a:r>
            <a:rPr lang="ru-RU" sz="2700" b="1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2700" b="1" kern="1200" dirty="0" err="1">
              <a:solidFill>
                <a:schemeClr val="bg2">
                  <a:lumMod val="10000"/>
                </a:schemeClr>
              </a:solidFill>
            </a:rPr>
            <a:t>қалдықтары</a:t>
          </a:r>
          <a:endParaRPr lang="ru-RU" sz="2700" b="1" kern="1200" dirty="0">
            <a:solidFill>
              <a:schemeClr val="bg2">
                <a:lumMod val="10000"/>
              </a:schemeClr>
            </a:solidFill>
          </a:endParaRPr>
        </a:p>
      </dsp:txBody>
      <dsp:txXfrm rot="-5400000">
        <a:off x="521084" y="2044874"/>
        <a:ext cx="5551296" cy="436623"/>
      </dsp:txXfrm>
    </dsp:sp>
    <dsp:sp modelId="{3AF888E9-9122-4EB7-8D87-E8581B53ED24}">
      <dsp:nvSpPr>
        <dsp:cNvPr id="0" name=""/>
        <dsp:cNvSpPr/>
      </dsp:nvSpPr>
      <dsp:spPr>
        <a:xfrm rot="5400000">
          <a:off x="-84720" y="2764244"/>
          <a:ext cx="744405" cy="521083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4</a:t>
          </a:r>
        </a:p>
      </dsp:txBody>
      <dsp:txXfrm rot="-5400000">
        <a:off x="26942" y="2913125"/>
        <a:ext cx="521083" cy="223322"/>
      </dsp:txXfrm>
    </dsp:sp>
    <dsp:sp modelId="{33B52C0F-32FA-4611-972C-12E9C3BC4186}">
      <dsp:nvSpPr>
        <dsp:cNvPr id="0" name=""/>
        <dsp:cNvSpPr/>
      </dsp:nvSpPr>
      <dsp:spPr>
        <a:xfrm rot="5400000">
          <a:off x="3066610" y="122012"/>
          <a:ext cx="483863" cy="5574916"/>
        </a:xfrm>
        <a:prstGeom prst="round2SameRect">
          <a:avLst/>
        </a:prstGeom>
        <a:solidFill>
          <a:schemeClr val="bg2">
            <a:lumMod val="90000"/>
            <a:alpha val="9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2700" b="1" kern="1200" dirty="0">
              <a:solidFill>
                <a:schemeClr val="bg2">
                  <a:lumMod val="10000"/>
                </a:schemeClr>
              </a:solidFill>
            </a:rPr>
            <a:t>Өсімдік және жануарлар дүниесі</a:t>
          </a:r>
          <a:endParaRPr lang="ru-RU" sz="2700" b="1" kern="1200" dirty="0">
            <a:solidFill>
              <a:schemeClr val="bg2">
                <a:lumMod val="10000"/>
              </a:schemeClr>
            </a:solidFill>
          </a:endParaRPr>
        </a:p>
      </dsp:txBody>
      <dsp:txXfrm rot="-5400000">
        <a:off x="521084" y="2691158"/>
        <a:ext cx="5551296" cy="436623"/>
      </dsp:txXfrm>
    </dsp:sp>
    <dsp:sp modelId="{6520C792-95EC-4A3A-AA57-DC7681CF2168}">
      <dsp:nvSpPr>
        <dsp:cNvPr id="0" name=""/>
        <dsp:cNvSpPr/>
      </dsp:nvSpPr>
      <dsp:spPr>
        <a:xfrm rot="5400000">
          <a:off x="-101619" y="3410528"/>
          <a:ext cx="744405" cy="521083"/>
        </a:xfrm>
        <a:prstGeom prst="chevron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5</a:t>
          </a:r>
        </a:p>
      </dsp:txBody>
      <dsp:txXfrm rot="-5400000">
        <a:off x="10043" y="3559409"/>
        <a:ext cx="521083" cy="223322"/>
      </dsp:txXfrm>
    </dsp:sp>
    <dsp:sp modelId="{D8C9E31E-25BB-4849-865F-59CC73FDFAAC}">
      <dsp:nvSpPr>
        <dsp:cNvPr id="0" name=""/>
        <dsp:cNvSpPr/>
      </dsp:nvSpPr>
      <dsp:spPr>
        <a:xfrm rot="5400000">
          <a:off x="3066610" y="768296"/>
          <a:ext cx="483863" cy="5574916"/>
        </a:xfrm>
        <a:prstGeom prst="round2SameRect">
          <a:avLst/>
        </a:prstGeom>
        <a:solidFill>
          <a:schemeClr val="bg2">
            <a:lumMod val="90000"/>
            <a:alpha val="9000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700" b="1" kern="1200" dirty="0" err="1">
              <a:solidFill>
                <a:schemeClr val="bg2">
                  <a:lumMod val="10000"/>
                </a:schemeClr>
              </a:solidFill>
            </a:rPr>
            <a:t>Физи</a:t>
          </a:r>
          <a:r>
            <a:rPr lang="kk-KZ" sz="2700" b="1" kern="1200" dirty="0">
              <a:solidFill>
                <a:schemeClr val="bg2">
                  <a:lumMod val="10000"/>
                </a:schemeClr>
              </a:solidFill>
            </a:rPr>
            <a:t>калық</a:t>
          </a:r>
          <a:r>
            <a:rPr lang="en-US" sz="2700" b="1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kk-KZ" sz="2700" b="1" kern="1200" dirty="0">
              <a:solidFill>
                <a:schemeClr val="bg2">
                  <a:lumMod val="10000"/>
                </a:schemeClr>
              </a:solidFill>
            </a:rPr>
            <a:t>әсер етуі</a:t>
          </a:r>
          <a:endParaRPr lang="ru-RU" sz="2700" b="1" kern="1200" dirty="0">
            <a:solidFill>
              <a:schemeClr val="bg2">
                <a:lumMod val="10000"/>
              </a:schemeClr>
            </a:solidFill>
          </a:endParaRPr>
        </a:p>
      </dsp:txBody>
      <dsp:txXfrm rot="-5400000">
        <a:off x="521084" y="3337442"/>
        <a:ext cx="5551296" cy="4366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B77BAD-FD4E-4F2A-8049-2F0FFCBA50B4}">
      <dsp:nvSpPr>
        <dsp:cNvPr id="0" name=""/>
        <dsp:cNvSpPr/>
      </dsp:nvSpPr>
      <dsp:spPr>
        <a:xfrm>
          <a:off x="2074242" y="2125640"/>
          <a:ext cx="386518" cy="1567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3259" y="0"/>
              </a:lnTo>
              <a:lnTo>
                <a:pt x="193259" y="1567851"/>
              </a:lnTo>
              <a:lnTo>
                <a:pt x="386518" y="1567851"/>
              </a:lnTo>
            </a:path>
          </a:pathLst>
        </a:custGeom>
        <a:noFill/>
        <a:ln w="38100" cap="flat" cmpd="sng" algn="ctr">
          <a:solidFill>
            <a:schemeClr val="bg2">
              <a:lumMod val="50000"/>
            </a:schemeClr>
          </a:solidFill>
          <a:prstDash val="solid"/>
          <a:miter lim="800000"/>
          <a:tailEnd type="triangle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227131" y="2869195"/>
        <a:ext cx="80739" cy="80739"/>
      </dsp:txXfrm>
    </dsp:sp>
    <dsp:sp modelId="{367DAB19-B51A-4C3C-88D5-708B9D86AB27}">
      <dsp:nvSpPr>
        <dsp:cNvPr id="0" name=""/>
        <dsp:cNvSpPr/>
      </dsp:nvSpPr>
      <dsp:spPr>
        <a:xfrm>
          <a:off x="2074242" y="2125640"/>
          <a:ext cx="404483" cy="1711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2241" y="0"/>
              </a:lnTo>
              <a:lnTo>
                <a:pt x="202241" y="171109"/>
              </a:lnTo>
              <a:lnTo>
                <a:pt x="404483" y="171109"/>
              </a:lnTo>
            </a:path>
          </a:pathLst>
        </a:custGeom>
        <a:noFill/>
        <a:ln w="38100" cap="flat" cmpd="sng" algn="ctr">
          <a:solidFill>
            <a:schemeClr val="bg2">
              <a:lumMod val="50000"/>
            </a:schemeClr>
          </a:solidFill>
          <a:prstDash val="solid"/>
          <a:miter lim="800000"/>
          <a:tailEnd type="triangle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265504" y="2200214"/>
        <a:ext cx="21959" cy="21959"/>
      </dsp:txXfrm>
    </dsp:sp>
    <dsp:sp modelId="{08A19AFB-0A24-4D87-A64B-9BCB379F590B}">
      <dsp:nvSpPr>
        <dsp:cNvPr id="0" name=""/>
        <dsp:cNvSpPr/>
      </dsp:nvSpPr>
      <dsp:spPr>
        <a:xfrm>
          <a:off x="2074242" y="689390"/>
          <a:ext cx="426126" cy="1436249"/>
        </a:xfrm>
        <a:custGeom>
          <a:avLst/>
          <a:gdLst/>
          <a:ahLst/>
          <a:cxnLst/>
          <a:rect l="0" t="0" r="0" b="0"/>
          <a:pathLst>
            <a:path>
              <a:moveTo>
                <a:pt x="0" y="1436249"/>
              </a:moveTo>
              <a:lnTo>
                <a:pt x="213063" y="1436249"/>
              </a:lnTo>
              <a:lnTo>
                <a:pt x="213063" y="0"/>
              </a:lnTo>
              <a:lnTo>
                <a:pt x="426126" y="0"/>
              </a:lnTo>
            </a:path>
          </a:pathLst>
        </a:custGeom>
        <a:noFill/>
        <a:ln w="38100" cap="flat" cmpd="sng" algn="ctr">
          <a:solidFill>
            <a:schemeClr val="bg2">
              <a:lumMod val="50000"/>
            </a:schemeClr>
          </a:solidFill>
          <a:prstDash val="solid"/>
          <a:miter lim="800000"/>
          <a:tailEnd type="triangle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249851" y="1370062"/>
        <a:ext cx="74906" cy="74906"/>
      </dsp:txXfrm>
    </dsp:sp>
    <dsp:sp modelId="{E71063BB-160A-4360-BA90-7288BB95463C}">
      <dsp:nvSpPr>
        <dsp:cNvPr id="0" name=""/>
        <dsp:cNvSpPr/>
      </dsp:nvSpPr>
      <dsp:spPr>
        <a:xfrm rot="16200000">
          <a:off x="-850622" y="1208206"/>
          <a:ext cx="4014863" cy="1834866"/>
        </a:xfrm>
        <a:prstGeom prst="rect">
          <a:avLst/>
        </a:prstGeom>
        <a:solidFill>
          <a:schemeClr val="tx2">
            <a:alpha val="80000"/>
          </a:schemeClr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Өндіріс және </a:t>
          </a:r>
          <a:r>
            <a:rPr lang="ru-RU" sz="1800" b="1" kern="1200" dirty="0" err="1"/>
            <a:t>тұтыну</a:t>
          </a:r>
          <a:r>
            <a:rPr lang="ru-RU" sz="1800" b="1" kern="1200" dirty="0"/>
            <a:t> </a:t>
          </a:r>
          <a:r>
            <a:rPr lang="ru-RU" sz="1800" b="1" kern="1200" dirty="0" err="1"/>
            <a:t>қалдықтарының</a:t>
          </a:r>
          <a:r>
            <a:rPr lang="ru-RU" sz="1800" b="1" kern="1200" dirty="0"/>
            <a:t> </a:t>
          </a:r>
          <a:r>
            <a:rPr lang="ru-RU" sz="1800" b="1" kern="1200" dirty="0" err="1"/>
            <a:t>теріс</a:t>
          </a:r>
          <a:r>
            <a:rPr lang="ru-RU" sz="1800" b="1" kern="1200" dirty="0"/>
            <a:t> </a:t>
          </a:r>
          <a:r>
            <a:rPr lang="ru-RU" sz="1800" b="1" kern="1200" dirty="0" err="1"/>
            <a:t>әсерін</a:t>
          </a:r>
          <a:r>
            <a:rPr lang="ru-RU" sz="1800" b="1" kern="1200" dirty="0"/>
            <a:t> </a:t>
          </a:r>
          <a:r>
            <a:rPr lang="ru-RU" sz="1800" b="1" kern="1200" dirty="0" err="1"/>
            <a:t>азайту</a:t>
          </a:r>
          <a:r>
            <a:rPr lang="ru-RU" sz="1800" b="1" kern="1200" dirty="0"/>
            <a:t> жөніндегі іс-шаралар</a:t>
          </a:r>
          <a:endParaRPr lang="ru-RU" sz="1800" kern="1200" dirty="0"/>
        </a:p>
      </dsp:txBody>
      <dsp:txXfrm>
        <a:off x="-850622" y="1208206"/>
        <a:ext cx="4014863" cy="1834866"/>
      </dsp:txXfrm>
    </dsp:sp>
    <dsp:sp modelId="{FD3908DE-1518-4942-A53B-2EB1B9E776B4}">
      <dsp:nvSpPr>
        <dsp:cNvPr id="0" name=""/>
        <dsp:cNvSpPr/>
      </dsp:nvSpPr>
      <dsp:spPr>
        <a:xfrm>
          <a:off x="2500368" y="0"/>
          <a:ext cx="6746937" cy="1378781"/>
        </a:xfrm>
        <a:prstGeom prst="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bg2">
              <a:lumMod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Қоршаған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ортаны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қорғау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талаптарына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сәйкес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қалдықтардың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жиналуын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сұрыпталуын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және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шығарылуын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қамтамасыз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ету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: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қалдықтарды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тек осы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үшін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арнайы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арналған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алаңдар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мен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контейнерлерге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орналастыру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500368" y="0"/>
        <a:ext cx="6746937" cy="1378781"/>
      </dsp:txXfrm>
    </dsp:sp>
    <dsp:sp modelId="{754A5F69-690E-4185-A4D7-FD80DB9A011E}">
      <dsp:nvSpPr>
        <dsp:cNvPr id="0" name=""/>
        <dsp:cNvSpPr/>
      </dsp:nvSpPr>
      <dsp:spPr>
        <a:xfrm>
          <a:off x="2478725" y="1591754"/>
          <a:ext cx="6793726" cy="1409988"/>
        </a:xfrm>
        <a:prstGeom prst="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bg2">
              <a:lumMod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Өндірісте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пайдаланылатын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шикізат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пен материалдарды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ұтымды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пайдалану есебінен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қалдықтардың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пайда болу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көлемін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барынша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азайту</a:t>
          </a:r>
          <a:endParaRPr lang="ru-RU" sz="1600" b="1" kern="1200" dirty="0">
            <a:solidFill>
              <a:prstClr val="black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478725" y="1591754"/>
        <a:ext cx="6793726" cy="1409988"/>
      </dsp:txXfrm>
    </dsp:sp>
    <dsp:sp modelId="{3A60FAE7-AE02-4146-8EA2-44D84C91134C}">
      <dsp:nvSpPr>
        <dsp:cNvPr id="0" name=""/>
        <dsp:cNvSpPr/>
      </dsp:nvSpPr>
      <dsp:spPr>
        <a:xfrm>
          <a:off x="2460760" y="3155765"/>
          <a:ext cx="6816044" cy="1075452"/>
        </a:xfrm>
        <a:prstGeom prst="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bg2">
              <a:lumMod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Өндіріс және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тұтыну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қалдықтарын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шығаруға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және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тапсыруға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мамандандырылған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кәсіпорындармен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келісімшарттар</a:t>
          </a:r>
          <a:r>
            <a:rPr lang="ru-RU" sz="16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жасасу</a:t>
          </a:r>
          <a:endParaRPr lang="ru-RU" sz="1600" b="1" kern="1200" dirty="0">
            <a:solidFill>
              <a:prstClr val="black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460760" y="3155765"/>
        <a:ext cx="6816044" cy="1075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475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8475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AADD73D3-2E7D-4542-B528-DCE4DC13F5B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1"/>
            <a:ext cx="2946400" cy="49847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9" y="9429751"/>
            <a:ext cx="2946400" cy="49847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9CF28012-F3BE-4070-8586-FBB0AB2A90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616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0275AB9-4F0F-4BA5-AAC0-0CD76D60A9C1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DF071D01-AB93-409C-A185-9D305AF619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258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71D01-AB93-409C-A185-9D305AF6191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470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D7E7-B0FF-4DA4-8B2C-3CCB07514BA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F4401-AE80-4223-874B-ABB288ED6C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303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D7E7-B0FF-4DA4-8B2C-3CCB07514BA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F4401-AE80-4223-874B-ABB288ED6C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408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D7E7-B0FF-4DA4-8B2C-3CCB07514BA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F4401-AE80-4223-874B-ABB288ED6C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846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D7E7-B0FF-4DA4-8B2C-3CCB07514BA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F4401-AE80-4223-874B-ABB288ED6C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600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D7E7-B0FF-4DA4-8B2C-3CCB07514BA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F4401-AE80-4223-874B-ABB288ED6C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783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D7E7-B0FF-4DA4-8B2C-3CCB07514BA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F4401-AE80-4223-874B-ABB288ED6C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951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D7E7-B0FF-4DA4-8B2C-3CCB07514BA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F4401-AE80-4223-874B-ABB288ED6C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96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D7E7-B0FF-4DA4-8B2C-3CCB07514BA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F4401-AE80-4223-874B-ABB288ED6C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95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D7E7-B0FF-4DA4-8B2C-3CCB07514BA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F4401-AE80-4223-874B-ABB288ED6C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65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D7E7-B0FF-4DA4-8B2C-3CCB07514BA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F4401-AE80-4223-874B-ABB288ED6C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7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D7E7-B0FF-4DA4-8B2C-3CCB07514BA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F4401-AE80-4223-874B-ABB288ED6C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05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DD7E7-B0FF-4DA4-8B2C-3CCB07514BA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F4401-AE80-4223-874B-ABB288ED6C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66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76493" y="5940564"/>
            <a:ext cx="1994173" cy="675689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10424" y="6078353"/>
            <a:ext cx="1723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20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20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6169" y="416971"/>
            <a:ext cx="10940716" cy="732045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61293" y="5497851"/>
            <a:ext cx="5180947" cy="1293394"/>
          </a:xfrm>
          <a:prstGeom prst="rect">
            <a:avLst/>
          </a:prstGeom>
          <a:solidFill>
            <a:srgbClr val="2E3279">
              <a:alpha val="75000"/>
            </a:srgb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1" t="30319" r="9881" b="31346"/>
          <a:stretch/>
        </p:blipFill>
        <p:spPr>
          <a:xfrm>
            <a:off x="7081921" y="5470752"/>
            <a:ext cx="3331411" cy="1118402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AB3D685-72FA-4457-8121-A3BA4F502674}"/>
              </a:ext>
            </a:extLst>
          </p:cNvPr>
          <p:cNvSpPr/>
          <p:nvPr/>
        </p:nvSpPr>
        <p:spPr>
          <a:xfrm>
            <a:off x="6155267" y="1903120"/>
            <a:ext cx="5611618" cy="1138773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Үлкен</a:t>
            </a:r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Шаған</a:t>
            </a:r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» МАС. 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Модульдік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қазандық</a:t>
            </a:r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құрылысын</a:t>
            </a:r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салу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AED176-4469-49FE-BBE9-958A8BB3998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83266"/>
            <a:ext cx="5091013" cy="41402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8337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EC974E2-F05C-48E3-8B50-8F72CF11BF87}"/>
              </a:ext>
            </a:extLst>
          </p:cNvPr>
          <p:cNvSpPr txBox="1">
            <a:spLocks/>
          </p:cNvSpPr>
          <p:nvPr/>
        </p:nvSpPr>
        <p:spPr>
          <a:xfrm>
            <a:off x="5940152" y="5535121"/>
            <a:ext cx="864096" cy="511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>
                <a:solidFill>
                  <a:schemeClr val="bg1"/>
                </a:solidFill>
              </a:rPr>
              <a:t>Почва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38295C96-6277-46FC-8BF4-1BECB81BFE20}"/>
              </a:ext>
            </a:extLst>
          </p:cNvPr>
          <p:cNvSpPr txBox="1">
            <a:spLocks/>
          </p:cNvSpPr>
          <p:nvPr/>
        </p:nvSpPr>
        <p:spPr>
          <a:xfrm>
            <a:off x="7639817" y="5502641"/>
            <a:ext cx="1148783" cy="511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>
                <a:solidFill>
                  <a:schemeClr val="bg1"/>
                </a:solidFill>
              </a:rPr>
              <a:t>Флора и фауна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562246D7-BD6B-4A06-83AD-EA8ABA5AA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118" y="3179946"/>
            <a:ext cx="7207150" cy="2603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lIns="432000" tIns="0" rIns="432000" bIns="0" anchor="ctr"/>
          <a:lstStyle/>
          <a:p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Күн</a:t>
            </a:r>
            <a:r>
              <a:rPr lang="ru-RU" altLang="en-US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тәртібін</a:t>
            </a:r>
            <a:r>
              <a:rPr lang="ru-RU" altLang="en-US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және</a:t>
            </a:r>
            <a:r>
              <a:rPr lang="ru-RU" altLang="en-US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тыңдаулар</a:t>
            </a:r>
            <a:r>
              <a:rPr lang="ru-RU" altLang="en-US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регламентін</a:t>
            </a:r>
            <a:r>
              <a:rPr lang="ru-RU" altLang="en-US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бекіту</a:t>
            </a:r>
            <a:endParaRPr lang="en-GB" altLang="en-US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F252BDA-04C2-4730-BCDB-CBCEAEB76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0768" y="3572058"/>
            <a:ext cx="7207150" cy="2603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lIns="432000" tIns="0" rIns="432000" bIns="0" anchor="ctr"/>
          <a:lstStyle/>
          <a:p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Баяндамашылардың</a:t>
            </a:r>
            <a:r>
              <a:rPr lang="ru-RU" altLang="en-US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сөз</a:t>
            </a:r>
            <a:r>
              <a:rPr lang="ru-RU" altLang="en-US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сойлеуі</a:t>
            </a:r>
            <a:endParaRPr lang="en-GB" altLang="en-US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56C46F50-EA5E-4361-AF8E-F811071A0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118" y="3981385"/>
            <a:ext cx="7207150" cy="2603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lIns="432000" tIns="0" rIns="432000" bIns="0" anchor="ctr"/>
          <a:lstStyle/>
          <a:p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Сұрақтар</a:t>
            </a:r>
            <a:endParaRPr lang="en-GB" altLang="en-US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F3E488A5-8623-4BEE-B5BD-FEBF2EB88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118" y="4413433"/>
            <a:ext cx="7207150" cy="2603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lIns="432000" tIns="0" rIns="432000" bIns="0" anchor="ctr"/>
          <a:lstStyle/>
          <a:p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Қоғамдық</a:t>
            </a:r>
            <a:r>
              <a:rPr lang="ru-RU" altLang="en-US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тыңдауларлардың</a:t>
            </a:r>
            <a:r>
              <a:rPr lang="ru-RU" altLang="en-US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жабылуы</a:t>
            </a:r>
            <a:endParaRPr lang="en-GB" altLang="en-US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5F1EE08A-524B-41EB-8B26-30CE65CD7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118" y="2394133"/>
            <a:ext cx="7207150" cy="2603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lIns="432000" tIns="0" rIns="432000" bIns="0" anchor="ctr"/>
          <a:lstStyle/>
          <a:p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Қоғамдык</a:t>
            </a:r>
            <a:r>
              <a:rPr lang="ru-RU" altLang="en-US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тыңдаулардың</a:t>
            </a:r>
            <a:r>
              <a:rPr lang="ru-RU" altLang="en-US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ашылуы</a:t>
            </a:r>
            <a:endParaRPr lang="en-US" altLang="en-US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20F718-8C7E-4447-803E-4AB29234F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118" y="2784658"/>
            <a:ext cx="7207150" cy="2603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lIns="432000" tIns="0" rIns="432000" bIns="0" anchor="ctr"/>
          <a:lstStyle/>
          <a:p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Төраға</a:t>
            </a:r>
            <a:r>
              <a:rPr lang="ru-RU" altLang="en-US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мен </a:t>
            </a:r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хатшылықты</a:t>
            </a:r>
            <a:r>
              <a:rPr lang="ru-RU" altLang="en-US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r>
              <a:rPr lang="ru-RU" altLang="en-US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Verdana" pitchFamily="34" charset="0"/>
                <a:cs typeface="Times New Roman" panose="02020603050405020304" pitchFamily="18" charset="0"/>
              </a:rPr>
              <a:t>сайлау</a:t>
            </a:r>
            <a:endParaRPr lang="en-GB" altLang="en-US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0C6453B8-C9AB-445C-B0EB-29A9CA497EE6}"/>
              </a:ext>
            </a:extLst>
          </p:cNvPr>
          <p:cNvSpPr txBox="1">
            <a:spLocks/>
          </p:cNvSpPr>
          <p:nvPr/>
        </p:nvSpPr>
        <p:spPr>
          <a:xfrm>
            <a:off x="1977938" y="1388912"/>
            <a:ext cx="6452193" cy="635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7" name="Заголовок 3">
            <a:extLst>
              <a:ext uri="{FF2B5EF4-FFF2-40B4-BE49-F238E27FC236}">
                <a16:creationId xmlns:a16="http://schemas.microsoft.com/office/drawing/2014/main" id="{3EC889DC-C09E-454E-AD25-BF3505A85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168" y="215056"/>
            <a:ext cx="7127067" cy="761148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0E7E1BC-4502-4429-9757-80DC20BE93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840" y="-580390"/>
            <a:ext cx="3276600" cy="2352040"/>
          </a:xfrm>
          <a:prstGeom prst="rect">
            <a:avLst/>
          </a:prstGeom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D52E1021-8F0A-40FB-92D7-7943B2D09B73}"/>
              </a:ext>
            </a:extLst>
          </p:cNvPr>
          <p:cNvSpPr/>
          <p:nvPr/>
        </p:nvSpPr>
        <p:spPr>
          <a:xfrm>
            <a:off x="2479483" y="1287377"/>
            <a:ext cx="6234280" cy="631715"/>
          </a:xfrm>
          <a:prstGeom prst="roundRect">
            <a:avLst>
              <a:gd name="adj" fmla="val 16670"/>
            </a:avLst>
          </a:prstGeom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1663504"/>
              <a:satOff val="-33659"/>
              <a:lumOff val="1046"/>
              <a:alphaOff val="0"/>
            </a:schemeClr>
          </a:fillRef>
          <a:effectRef idx="0">
            <a:schemeClr val="accent5">
              <a:hueOff val="1663504"/>
              <a:satOff val="-33659"/>
              <a:lumOff val="1046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FC5174C-8BCE-4756-98C4-281ADB279BD0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D21E5F-26CD-4463-94EC-76A62F0671EC}"/>
              </a:ext>
            </a:extLst>
          </p:cNvPr>
          <p:cNvSpPr txBox="1"/>
          <p:nvPr/>
        </p:nvSpPr>
        <p:spPr>
          <a:xfrm>
            <a:off x="373041" y="6241613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65715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67189" y="215056"/>
            <a:ext cx="7110046" cy="761148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840" y="-580390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373041" y="6241613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3FAC4DA7-9EA6-493A-8818-E4F3DB5B5A9D}"/>
              </a:ext>
            </a:extLst>
          </p:cNvPr>
          <p:cNvSpPr/>
          <p:nvPr/>
        </p:nvSpPr>
        <p:spPr>
          <a:xfrm>
            <a:off x="2387453" y="1145707"/>
            <a:ext cx="6234280" cy="631715"/>
          </a:xfrm>
          <a:prstGeom prst="roundRect">
            <a:avLst>
              <a:gd name="adj" fmla="val 16670"/>
            </a:avLst>
          </a:prstGeom>
          <a:ln>
            <a:solidFill>
              <a:schemeClr val="accent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1663504"/>
              <a:satOff val="-33659"/>
              <a:lumOff val="1046"/>
              <a:alphaOff val="0"/>
            </a:schemeClr>
          </a:fillRef>
          <a:effectRef idx="0">
            <a:schemeClr val="accent5">
              <a:hueOff val="1663504"/>
              <a:satOff val="-33659"/>
              <a:lumOff val="1046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kk-KZ" sz="2000" dirty="0"/>
              <a:t>Қ</a:t>
            </a:r>
            <a:r>
              <a:rPr lang="ru-RU" sz="2000" dirty="0" err="1"/>
              <a:t>оғамдық</a:t>
            </a:r>
            <a:r>
              <a:rPr lang="ru-RU" sz="2000" dirty="0"/>
              <a:t> </a:t>
            </a:r>
            <a:r>
              <a:rPr lang="ru-RU" sz="2000" dirty="0" err="1"/>
              <a:t>тыңдауларды</a:t>
            </a:r>
            <a:r>
              <a:rPr lang="ru-RU" sz="2000" dirty="0"/>
              <a:t> ж</a:t>
            </a:r>
            <a:r>
              <a:rPr lang="kk-KZ" sz="2000" dirty="0"/>
              <a:t>үргізудің мақсаттары</a:t>
            </a:r>
            <a:endParaRPr lang="ru-RU" sz="2000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1044708" y="1953966"/>
            <a:ext cx="1170944" cy="1506180"/>
            <a:chOff x="-1" y="-108154"/>
            <a:chExt cx="1170948" cy="1713588"/>
          </a:xfrm>
          <a:scene3d>
            <a:camera prst="orthographicFront"/>
            <a:lightRig rig="flat" dir="t"/>
          </a:scene3d>
        </p:grpSpPr>
        <p:sp>
          <p:nvSpPr>
            <p:cNvPr id="21" name="Шеврон 20"/>
            <p:cNvSpPr/>
            <p:nvPr/>
          </p:nvSpPr>
          <p:spPr>
            <a:xfrm rot="5400000">
              <a:off x="-271322" y="163167"/>
              <a:ext cx="1713588" cy="1170945"/>
            </a:xfrm>
            <a:prstGeom prst="chevron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3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Шеврон 4"/>
            <p:cNvSpPr txBox="1"/>
            <p:nvPr/>
          </p:nvSpPr>
          <p:spPr>
            <a:xfrm>
              <a:off x="2" y="587495"/>
              <a:ext cx="1170945" cy="50183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/>
                <a:t>1</a:t>
              </a:r>
              <a:endParaRPr lang="en-US" sz="2000" kern="1200" dirty="0"/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1044703" y="4281567"/>
            <a:ext cx="1170946" cy="1672779"/>
            <a:chOff x="1" y="2960991"/>
            <a:chExt cx="1170946" cy="1672779"/>
          </a:xfrm>
          <a:scene3d>
            <a:camera prst="orthographicFront"/>
            <a:lightRig rig="flat" dir="t"/>
          </a:scene3d>
        </p:grpSpPr>
        <p:sp>
          <p:nvSpPr>
            <p:cNvPr id="27" name="Шеврон 26"/>
            <p:cNvSpPr/>
            <p:nvPr/>
          </p:nvSpPr>
          <p:spPr>
            <a:xfrm rot="5400000">
              <a:off x="-250916" y="3211908"/>
              <a:ext cx="1672779" cy="1170945"/>
            </a:xfrm>
            <a:prstGeom prst="chevron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3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Шеврон 4"/>
            <p:cNvSpPr txBox="1"/>
            <p:nvPr/>
          </p:nvSpPr>
          <p:spPr>
            <a:xfrm>
              <a:off x="2" y="3546464"/>
              <a:ext cx="1170945" cy="50183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/>
                <a:t>3</a:t>
              </a:r>
              <a:endParaRPr lang="en-US" sz="2000" kern="1200" dirty="0"/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020741" y="3030704"/>
            <a:ext cx="1180986" cy="1645961"/>
            <a:chOff x="1" y="1481507"/>
            <a:chExt cx="1170946" cy="1672779"/>
          </a:xfrm>
          <a:scene3d>
            <a:camera prst="orthographicFront"/>
            <a:lightRig rig="flat" dir="t"/>
          </a:scene3d>
        </p:grpSpPr>
        <p:sp>
          <p:nvSpPr>
            <p:cNvPr id="30" name="Шеврон 29"/>
            <p:cNvSpPr/>
            <p:nvPr/>
          </p:nvSpPr>
          <p:spPr>
            <a:xfrm rot="5400000">
              <a:off x="-250916" y="1732424"/>
              <a:ext cx="1672779" cy="1170945"/>
            </a:xfrm>
            <a:prstGeom prst="chevron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3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Шеврон 4"/>
            <p:cNvSpPr txBox="1"/>
            <p:nvPr/>
          </p:nvSpPr>
          <p:spPr>
            <a:xfrm>
              <a:off x="2" y="2066980"/>
              <a:ext cx="1170945" cy="50183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/>
                <a:t>2</a:t>
              </a:r>
              <a:endParaRPr lang="en-US" sz="2000" kern="1200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2215652" y="1946926"/>
            <a:ext cx="7397580" cy="874480"/>
            <a:chOff x="1170944" y="2024"/>
            <a:chExt cx="5920971" cy="1087306"/>
          </a:xfrm>
          <a:scene3d>
            <a:camera prst="orthographicFront"/>
            <a:lightRig rig="flat" dir="t"/>
          </a:scene3d>
        </p:grpSpPr>
        <p:sp>
          <p:nvSpPr>
            <p:cNvPr id="33" name="Прямоугольник с двумя скругленными соседними углами 32"/>
            <p:cNvSpPr/>
            <p:nvPr/>
          </p:nvSpPr>
          <p:spPr>
            <a:xfrm rot="5400000">
              <a:off x="3587777" y="-2414809"/>
              <a:ext cx="1087306" cy="5920971"/>
            </a:xfrm>
            <a:prstGeom prst="round2SameRect">
              <a:avLst/>
            </a:prstGeom>
            <a:solidFill>
              <a:schemeClr val="bg2">
                <a:lumMod val="90000"/>
                <a:alpha val="90000"/>
              </a:schemeClr>
            </a:solidFill>
            <a:sp3d extrusionH="12700" prstMaterial="plastic">
              <a:bevelT w="50800" h="50800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TextBox 33"/>
            <p:cNvSpPr txBox="1"/>
            <p:nvPr/>
          </p:nvSpPr>
          <p:spPr>
            <a:xfrm>
              <a:off x="1170945" y="55101"/>
              <a:ext cx="5867893" cy="98115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3970" rIns="13970" bIns="13970" numCol="1" spcCol="1270" anchor="ctr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200" b="1" kern="1200" dirty="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kk-KZ" sz="2200" b="1" dirty="0">
                  <a:solidFill>
                    <a:schemeClr val="tx1">
                      <a:lumMod val="50000"/>
                    </a:schemeClr>
                  </a:solidFill>
                </a:rPr>
                <a:t>Жұмыс жобасын және ҚОҚ-ты талқылау</a:t>
              </a:r>
              <a:endParaRPr lang="en-US" sz="2200" b="1" kern="12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2147638" y="3047616"/>
            <a:ext cx="7561847" cy="1087306"/>
            <a:chOff x="1124692" y="1481508"/>
            <a:chExt cx="6466259" cy="1087306"/>
          </a:xfrm>
          <a:scene3d>
            <a:camera prst="orthographicFront"/>
            <a:lightRig rig="flat" dir="t"/>
          </a:scene3d>
        </p:grpSpPr>
        <p:sp>
          <p:nvSpPr>
            <p:cNvPr id="36" name="Прямоугольник с двумя скругленными соседними углами 35"/>
            <p:cNvSpPr/>
            <p:nvPr/>
          </p:nvSpPr>
          <p:spPr>
            <a:xfrm rot="5400000">
              <a:off x="3796141" y="-1143690"/>
              <a:ext cx="1087306" cy="6337702"/>
            </a:xfrm>
            <a:prstGeom prst="round2SameRect">
              <a:avLst/>
            </a:prstGeom>
            <a:solidFill>
              <a:schemeClr val="bg2">
                <a:lumMod val="90000"/>
                <a:alpha val="90000"/>
              </a:schemeClr>
            </a:solidFill>
            <a:sp3d extrusionH="12700" prstMaterial="plastic">
              <a:bevelT w="50800" h="50800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TextBox 36"/>
            <p:cNvSpPr txBox="1"/>
            <p:nvPr/>
          </p:nvSpPr>
          <p:spPr>
            <a:xfrm>
              <a:off x="1124692" y="1575119"/>
              <a:ext cx="6466259" cy="98115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3970" rIns="13970" bIns="13970" numCol="1" spcCol="1270" anchor="ctr" anchorCtr="0">
              <a:noAutofit/>
            </a:bodyPr>
            <a:lstStyle/>
            <a:p>
              <a:pPr algn="l"/>
              <a:r>
                <a:rPr lang="ru-RU" sz="2200" b="1" kern="1200" dirty="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ru-RU" sz="1800" b="0" i="0" u="none" strike="noStrike" baseline="0" dirty="0">
                  <a:solidFill>
                    <a:srgbClr val="FFFFFF"/>
                  </a:solidFill>
                  <a:latin typeface="Calibri" panose="020F0502020204030204" pitchFamily="34" charset="0"/>
                </a:rPr>
                <a:t>•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Халықтың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қоршаған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ортаның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жағдайы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туралы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ақпаратты</a:t>
              </a:r>
              <a:endParaRPr lang="ru-RU" sz="2200" b="1" dirty="0">
                <a:solidFill>
                  <a:schemeClr val="tx1">
                    <a:lumMod val="50000"/>
                  </a:schemeClr>
                </a:solidFill>
              </a:endParaRPr>
            </a:p>
            <a:p>
              <a:pPr algn="l"/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уақтылы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алуға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құқықтарын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қамтамасыз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ету</a:t>
              </a:r>
              <a:endParaRPr lang="en-US" sz="2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2215650" y="4323582"/>
            <a:ext cx="7397583" cy="1087306"/>
            <a:chOff x="1170944" y="2960992"/>
            <a:chExt cx="5920971" cy="1087306"/>
          </a:xfrm>
          <a:scene3d>
            <a:camera prst="orthographicFront"/>
            <a:lightRig rig="flat" dir="t"/>
          </a:scene3d>
        </p:grpSpPr>
        <p:sp>
          <p:nvSpPr>
            <p:cNvPr id="39" name="Прямоугольник с двумя скругленными соседними углами 38"/>
            <p:cNvSpPr/>
            <p:nvPr/>
          </p:nvSpPr>
          <p:spPr>
            <a:xfrm rot="5400000">
              <a:off x="3587777" y="544159"/>
              <a:ext cx="1087306" cy="5920971"/>
            </a:xfrm>
            <a:prstGeom prst="round2SameRect">
              <a:avLst/>
            </a:prstGeom>
            <a:solidFill>
              <a:schemeClr val="bg2">
                <a:lumMod val="90000"/>
                <a:alpha val="90000"/>
              </a:schemeClr>
            </a:solidFill>
            <a:sp3d extrusionH="12700" prstMaterial="plastic">
              <a:bevelT w="50800" h="50800"/>
            </a:sp3d>
          </p:spPr>
          <p:style>
            <a:lnRef idx="1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l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TextBox 39"/>
            <p:cNvSpPr txBox="1"/>
            <p:nvPr/>
          </p:nvSpPr>
          <p:spPr>
            <a:xfrm>
              <a:off x="1170945" y="3014069"/>
              <a:ext cx="5867893" cy="98115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3970" rIns="13970" bIns="13970" numCol="1" spcCol="1270" anchor="ctr" anchorCtr="0">
              <a:noAutofit/>
            </a:bodyPr>
            <a:lstStyle/>
            <a:p>
              <a:pPr algn="l"/>
              <a:r>
                <a:rPr lang="ru-RU" sz="2200" b="1" kern="1200" dirty="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ru-RU" sz="2400" b="0" i="0" u="none" strike="noStrike" baseline="0" dirty="0">
                  <a:solidFill>
                    <a:srgbClr val="FFFFFF"/>
                  </a:solidFill>
                  <a:latin typeface="Calibri" panose="020F0502020204030204" pitchFamily="34" charset="0"/>
                </a:rPr>
                <a:t>•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Қоршаған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ортаны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қорғау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туралы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шешім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қабылдауға</a:t>
              </a:r>
              <a:endParaRPr lang="ru-RU" sz="2200" b="1" dirty="0">
                <a:solidFill>
                  <a:schemeClr val="tx1">
                    <a:lumMod val="50000"/>
                  </a:schemeClr>
                </a:solidFill>
              </a:endParaRPr>
            </a:p>
            <a:p>
              <a:pPr algn="l"/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қоғамның</a:t>
              </a:r>
              <a:r>
                <a:rPr lang="ru-RU" sz="2200" b="1" dirty="0">
                  <a:solidFill>
                    <a:schemeClr val="tx1">
                      <a:lumMod val="50000"/>
                    </a:schemeClr>
                  </a:solidFill>
                </a:rPr>
                <a:t> </a:t>
              </a:r>
              <a:r>
                <a:rPr lang="ru-RU" sz="2200" b="1" dirty="0" err="1">
                  <a:solidFill>
                    <a:schemeClr val="tx1">
                      <a:lumMod val="50000"/>
                    </a:schemeClr>
                  </a:solidFill>
                </a:rPr>
                <a:t>қатысуы</a:t>
              </a:r>
              <a:endParaRPr lang="en-US" sz="2200" b="1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8222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110046" cy="761148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840" y="-580390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542" y="1771650"/>
            <a:ext cx="8475150" cy="4866046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373923" y="1125319"/>
            <a:ext cx="67599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pl-PL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«</a:t>
            </a:r>
            <a:r>
              <a:rPr lang="kk-KZ" altLang="pl-PL" b="1" dirty="0" err="1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Қ</a:t>
            </a:r>
            <a:r>
              <a:rPr lang="ru-RU" altLang="pl-PL" b="1" dirty="0" err="1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азТрансОйл</a:t>
            </a:r>
            <a:r>
              <a:rPr lang="ru-RU" altLang="pl-PL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» А</a:t>
            </a:r>
            <a:r>
              <a:rPr lang="kk-KZ" altLang="pl-PL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Қ</a:t>
            </a:r>
          </a:p>
          <a:p>
            <a:pPr algn="ctr">
              <a:spcBef>
                <a:spcPct val="0"/>
              </a:spcBef>
            </a:pPr>
            <a:r>
              <a:rPr lang="kk-KZ" altLang="pl-PL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магистральдық құбырларының картасы</a:t>
            </a:r>
            <a:endParaRPr lang="pl-PL" altLang="pl-PL" b="1" dirty="0">
              <a:solidFill>
                <a:srgbClr val="FF00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197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110046" cy="761148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840" y="-580390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489005" y="2163564"/>
            <a:ext cx="11302779" cy="218521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75000"/>
                  </a:schemeClr>
                </a:solidFill>
                <a:latin typeface="Arial" charset="0"/>
              </a:rPr>
              <a:t>	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Үлкен</a:t>
            </a:r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Шаған</a:t>
            </a:r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» МАС. 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Модульдік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қазандық</a:t>
            </a:r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құрылысын</a:t>
            </a:r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салу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 жобасы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>
              <a:solidFill>
                <a:schemeClr val="tx1">
                  <a:lumMod val="75000"/>
                </a:schemeClr>
              </a:solidFill>
              <a:latin typeface="Arial" charset="0"/>
            </a:endParaRPr>
          </a:p>
          <a:p>
            <a:pPr algn="just" fontAlgn="base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299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110046" cy="761148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840" y="-580390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832099" y="1193162"/>
            <a:ext cx="10848367" cy="530914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53390" algn="just">
              <a:spcBef>
                <a:spcPts val="600"/>
              </a:spcBef>
              <a:spcAft>
                <a:spcPts val="600"/>
              </a:spcAft>
            </a:pP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3390" algn="just">
              <a:spcBef>
                <a:spcPts val="600"/>
              </a:spcBef>
              <a:spcAft>
                <a:spcPts val="600"/>
              </a:spcAft>
            </a:pP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3390" algn="just">
              <a:spcBef>
                <a:spcPts val="600"/>
              </a:spcBef>
              <a:spcAft>
                <a:spcPts val="600"/>
              </a:spcAft>
            </a:pP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Әкімшілік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тұрғыдан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«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Үлкен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Шаған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» МАС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Батыс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Қазақстан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облысының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Бәйтерек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ауданы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аумағында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Жайық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өзенінің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бойымен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өтетін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Атырау–Самара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автожолының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бойында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орналасқан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Облыс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орталығы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Орал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қаласы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жобаланатын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учаскеден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солтүстікке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қарай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40 км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қашықтықта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орналасқан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жақын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елді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мекен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Үлкен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Шаған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ауылы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қашықтығы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2 км.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Жобаланатын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қолданыстағы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«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Үлкен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Шаған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» МАС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аумағының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шегінде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жүргізіледі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жақын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елді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мекен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Үлкен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Шаған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ауылы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станциядан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шығыс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бағытта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1350 м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қашықтықта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орналасқан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Жобаланатын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учаскеден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жақын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су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объектісіне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(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Құшым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өзені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)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дейінгі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қашықтық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2 км. «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Үлкен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Шаған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» МАС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аумағының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шекарасынан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1,990 км.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Станцияның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жалпы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ауданы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21,18 га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құрайды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Станция «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ҚазТрансОйл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» АҚ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меншігіндегі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учаскелерінде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орналасқан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just"/>
            <a:r>
              <a:rPr lang="ru-RU" sz="1400" b="1" dirty="0">
                <a:solidFill>
                  <a:schemeClr val="tx1">
                    <a:lumMod val="75000"/>
                  </a:schemeClr>
                </a:solidFill>
                <a:latin typeface="Arial" charset="0"/>
              </a:rPr>
              <a:t>	</a:t>
            </a:r>
          </a:p>
          <a:p>
            <a:pPr algn="just"/>
            <a:endParaRPr lang="ru-RU" sz="1400" b="1" dirty="0">
              <a:solidFill>
                <a:schemeClr val="tx1">
                  <a:lumMod val="75000"/>
                </a:schemeClr>
              </a:solidFill>
              <a:highlight>
                <a:srgbClr val="FFFF00"/>
              </a:highlight>
              <a:latin typeface="Arial" charset="0"/>
              <a:cs typeface="Times New Roman" panose="02020603050405020304" pitchFamily="18" charset="0"/>
            </a:endParaRPr>
          </a:p>
          <a:p>
            <a:pPr algn="just"/>
            <a:endParaRPr lang="ru-RU" sz="1400" b="1" dirty="0">
              <a:solidFill>
                <a:schemeClr val="tx1">
                  <a:lumMod val="75000"/>
                </a:schemeClr>
              </a:solidFill>
              <a:highlight>
                <a:srgbClr val="FFFF00"/>
              </a:highlight>
              <a:latin typeface="Arial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400" b="1" dirty="0">
              <a:solidFill>
                <a:schemeClr val="tx1">
                  <a:lumMod val="75000"/>
                </a:schemeClr>
              </a:solidFill>
              <a:latin typeface="Arial" charset="0"/>
            </a:endParaRPr>
          </a:p>
          <a:p>
            <a:pPr algn="just" fontAlgn="base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C599FF-9595-4323-ABFE-1EC6F57F63D9}"/>
              </a:ext>
            </a:extLst>
          </p:cNvPr>
          <p:cNvSpPr/>
          <p:nvPr/>
        </p:nvSpPr>
        <p:spPr>
          <a:xfrm>
            <a:off x="2595704" y="1309800"/>
            <a:ext cx="6381811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Жобаланған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аумақтың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96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110046" cy="761148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840" y="-580390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1501923" y="1097281"/>
            <a:ext cx="9188153" cy="515525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53390" algn="just">
              <a:spcBef>
                <a:spcPts val="600"/>
              </a:spcBef>
              <a:spcAft>
                <a:spcPts val="600"/>
              </a:spcAft>
            </a:pP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3390" algn="just">
              <a:spcBef>
                <a:spcPts val="600"/>
              </a:spcBef>
              <a:spcAft>
                <a:spcPts val="600"/>
              </a:spcAft>
            </a:pP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Құрылыс-монтаждау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бір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ауысымда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жүргізу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көзделеді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Осы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уақытша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қалашығын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ұйымдастыру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қарастырылмаған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Жұмысшылар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бригадасының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тұруын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мердігер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ұйым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өз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күшімен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қамтамасыз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етеді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(Орал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қаласында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немесе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МАС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маңындағы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елді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мекенде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).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Жұмыс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персоналын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объектіге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жеткізу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бригаданың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автокөлігімен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жүзеге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асырылады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Материалдарды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конструкциялар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бұйымдарды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объектілеріне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жеткізу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қолданыстағы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автомобиль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жолдары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желісі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арқылы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тиісті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қашықтықтарға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тасымалдау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арқылы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жүзеге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асырылады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материалдары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конструкцияларын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жинақтау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арнайы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бөлінген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орындарда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қарастырылған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Қысқа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мерзімді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жинақтауды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(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ауысымдық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қажеттілік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мөлшерінде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)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тікелей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жүргізілетін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орындарда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жүзеге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асыруға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жол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беріледі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Машиналар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механизмдерге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жанар-жағармай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материалдарын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құю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қалалық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жанармай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құю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станцияларында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немесе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автожанармай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құю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машинасының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көмегімен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жүзеге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асырылады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just"/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fontAlgn="base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C599FF-9595-4323-ABFE-1EC6F57F63D9}"/>
              </a:ext>
            </a:extLst>
          </p:cNvPr>
          <p:cNvSpPr/>
          <p:nvPr/>
        </p:nvSpPr>
        <p:spPr>
          <a:xfrm>
            <a:off x="2656664" y="1097281"/>
            <a:ext cx="6381811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проектные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1620409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110046" cy="761148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840" y="-580390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115FA05-A65A-4004-8FB7-22E2C022EE80}"/>
              </a:ext>
            </a:extLst>
          </p:cNvPr>
          <p:cNvSpPr/>
          <p:nvPr/>
        </p:nvSpPr>
        <p:spPr>
          <a:xfrm>
            <a:off x="2642576" y="996524"/>
            <a:ext cx="6381811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проектные решения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5E7F53-304A-411D-8FE1-397A911430B5}"/>
              </a:ext>
            </a:extLst>
          </p:cNvPr>
          <p:cNvSpPr txBox="1"/>
          <p:nvPr/>
        </p:nvSpPr>
        <p:spPr>
          <a:xfrm>
            <a:off x="2357967" y="1396634"/>
            <a:ext cx="620606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u-RU" sz="1000" b="1" i="0" dirty="0" err="1">
                <a:solidFill>
                  <a:srgbClr val="0D0D0D"/>
                </a:solidFill>
                <a:effectLst/>
                <a:latin typeface="-apple-system-body"/>
              </a:rPr>
              <a:t>Дайындық</a:t>
            </a:r>
            <a:r>
              <a:rPr lang="ru-RU" sz="10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1" i="0" dirty="0" err="1">
                <a:solidFill>
                  <a:srgbClr val="0D0D0D"/>
                </a:solidFill>
                <a:effectLst/>
                <a:latin typeface="-apple-system-body"/>
              </a:rPr>
              <a:t>кезеңіндегі</a:t>
            </a:r>
            <a:r>
              <a:rPr lang="ru-RU" sz="10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1" i="0" dirty="0" err="1">
                <a:solidFill>
                  <a:srgbClr val="0D0D0D"/>
                </a:solidFill>
                <a:effectLst/>
                <a:latin typeface="-apple-system-body"/>
              </a:rPr>
              <a:t>жұмыстардың</a:t>
            </a:r>
            <a:r>
              <a:rPr lang="ru-RU" sz="10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1" i="0" dirty="0" err="1">
                <a:solidFill>
                  <a:srgbClr val="0D0D0D"/>
                </a:solidFill>
                <a:effectLst/>
                <a:latin typeface="-apple-system-body"/>
              </a:rPr>
              <a:t>құрамына</a:t>
            </a:r>
            <a:r>
              <a:rPr lang="ru-RU" sz="10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1" i="0" dirty="0" err="1">
                <a:solidFill>
                  <a:srgbClr val="0D0D0D"/>
                </a:solidFill>
                <a:effectLst/>
                <a:latin typeface="-apple-system-body"/>
              </a:rPr>
              <a:t>мыналар</a:t>
            </a:r>
            <a:r>
              <a:rPr lang="ru-RU" sz="10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1" i="0" dirty="0" err="1">
                <a:solidFill>
                  <a:srgbClr val="0D0D0D"/>
                </a:solidFill>
                <a:effectLst/>
                <a:latin typeface="-apple-system-body"/>
              </a:rPr>
              <a:t>кіреді</a:t>
            </a:r>
            <a:r>
              <a:rPr lang="ru-RU" sz="1000" b="1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  <a:endParaRPr lang="ru-RU" sz="1000" b="0" i="0" dirty="0">
              <a:solidFill>
                <a:srgbClr val="0D0D0D"/>
              </a:solidFill>
              <a:effectLst/>
              <a:latin typeface="-apple-system-body"/>
            </a:endParaRP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құрылыс-монтаждау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жүргізу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құқығына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тиісті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ведомстволар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пайдалану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қызметтерінен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рұқсат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алу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жұмыстарды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жүргізу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жобасын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(ЖЖЖ)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әзірлеу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келісу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бекіту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технологиялық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желілер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трассасының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осін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жолағын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алаңдарын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оның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ішінде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қазаншұңқырлар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траншеяларды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жергілікті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жерде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белгілеу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бекіту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қолданыстағы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жерасты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коммуникацияларының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жоспарда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тігінен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орналасуын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нақтылау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оларды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жергілікті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жерде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белгілеу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жолағы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алаңдарын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тазалау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жоспарлау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қолданыстағы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коммуникациялар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арқылы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өтетін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өткелдері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бар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монтаждау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жолдарын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ұйымдастыру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дәнекерлеу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оқшаулау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жүргізуге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арналған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уақытша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өндірістік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алаңдарды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сондай-ақ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материалдар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жабдықтарды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сақтауға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арналған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қоймаларды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ұйымдастыру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жұмыстарды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қауіпсіз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жүргізуді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қамтамасыз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ететін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қорғаныш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қоршауларды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орнату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sz="1000" b="1" i="0" dirty="0" err="1">
                <a:solidFill>
                  <a:srgbClr val="0D0D0D"/>
                </a:solidFill>
                <a:effectLst/>
                <a:latin typeface="-apple-system-body"/>
              </a:rPr>
              <a:t>Құрылыстың</a:t>
            </a:r>
            <a:r>
              <a:rPr lang="ru-RU" sz="10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1" i="0" dirty="0" err="1">
                <a:solidFill>
                  <a:srgbClr val="0D0D0D"/>
                </a:solidFill>
                <a:effectLst/>
                <a:latin typeface="-apple-system-body"/>
              </a:rPr>
              <a:t>негізгі</a:t>
            </a:r>
            <a:r>
              <a:rPr lang="ru-RU" sz="10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1" i="0" dirty="0" err="1">
                <a:solidFill>
                  <a:srgbClr val="0D0D0D"/>
                </a:solidFill>
                <a:effectLst/>
                <a:latin typeface="-apple-system-body"/>
              </a:rPr>
              <a:t>кезеңінде</a:t>
            </a:r>
            <a:r>
              <a:rPr lang="ru-RU" sz="10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1" i="0" dirty="0" err="1">
                <a:solidFill>
                  <a:srgbClr val="0D0D0D"/>
                </a:solidFill>
                <a:effectLst/>
                <a:latin typeface="-apple-system-body"/>
              </a:rPr>
              <a:t>келесі</a:t>
            </a:r>
            <a:r>
              <a:rPr lang="ru-RU" sz="10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1" i="0" dirty="0" err="1">
                <a:solidFill>
                  <a:srgbClr val="0D0D0D"/>
                </a:solidFill>
                <a:effectLst/>
                <a:latin typeface="-apple-system-body"/>
              </a:rPr>
              <a:t>объектілердің</a:t>
            </a:r>
            <a:r>
              <a:rPr lang="ru-RU" sz="10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1" i="0" dirty="0" err="1">
                <a:solidFill>
                  <a:srgbClr val="0D0D0D"/>
                </a:solidFill>
                <a:effectLst/>
                <a:latin typeface="-apple-system-body"/>
              </a:rPr>
              <a:t>құрылысы</a:t>
            </a:r>
            <a:r>
              <a:rPr lang="ru-RU" sz="10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1" i="0" dirty="0" err="1">
                <a:solidFill>
                  <a:srgbClr val="0D0D0D"/>
                </a:solidFill>
                <a:effectLst/>
                <a:latin typeface="-apple-system-body"/>
              </a:rPr>
              <a:t>көзделеді</a:t>
            </a:r>
            <a:r>
              <a:rPr lang="ru-RU" sz="1000" b="1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  <a:endParaRPr lang="ru-RU" sz="1000" b="0" i="0" dirty="0">
              <a:solidFill>
                <a:srgbClr val="0D0D0D"/>
              </a:solidFill>
              <a:effectLst/>
              <a:latin typeface="-apple-system-body"/>
            </a:endParaRP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көлемдік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жоспардағы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өлшемдері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11,00×10,00 м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қазандық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ғимараты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көлемі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en-US" sz="1000" b="0" i="0" dirty="0">
                <a:solidFill>
                  <a:srgbClr val="0D0D0D"/>
                </a:solidFill>
                <a:effectLst/>
                <a:latin typeface="-apple-system-body"/>
              </a:rPr>
              <a:t>V=8 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м³ дизель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отынын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ағызуға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арналған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дренаждық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сыйымдылық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алаңы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көлемдік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жоспардағы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өлшемдері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4,50×3,00 м;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көлемі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en-US" sz="1000" b="0" i="0" dirty="0">
                <a:solidFill>
                  <a:srgbClr val="0D0D0D"/>
                </a:solidFill>
                <a:effectLst/>
                <a:latin typeface="-apple-system-body"/>
              </a:rPr>
              <a:t>V=6 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м³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өндірістік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ағындыларға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арналған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дренаждық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сыйымдылық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алаңы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көлемдік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жоспардағы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өлшемдері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3,50×3,00 м;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көлемдік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жоспардағы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өлшемдері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1,75×1,50 м ГРПШ;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қалдықтарды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уақытша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сақтауға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арналған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контейнерлер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алаңы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көлемдік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жоспардағы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өлшемдері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1,75×1,75 м;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кабельдік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эстакадалар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су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құбыры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кәріз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құдықтары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жылу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желісінің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тіректері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жобаланатын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ғимараттар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құрылыстарға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арналған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автомобиль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жолдары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өту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жолдары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кіреберістер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жаяу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жүргіншілер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жолдары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кіші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сәулеттік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нысандарды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000" b="0" i="0" dirty="0" err="1">
                <a:solidFill>
                  <a:srgbClr val="0D0D0D"/>
                </a:solidFill>
                <a:effectLst/>
                <a:latin typeface="-apple-system-body"/>
              </a:rPr>
              <a:t>орнату</a:t>
            </a:r>
            <a:r>
              <a:rPr lang="ru-RU" sz="1000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endParaRPr lang="ru-RU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305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110046" cy="761148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28E5042-F42A-4C0D-8520-C7A49F0A404E}"/>
              </a:ext>
            </a:extLst>
          </p:cNvPr>
          <p:cNvSpPr/>
          <p:nvPr/>
        </p:nvSpPr>
        <p:spPr>
          <a:xfrm>
            <a:off x="2752029" y="1045533"/>
            <a:ext cx="6381811" cy="58477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ПРОЕКТНЫЕ РЕШЕНИЯ / НЕГІЗГІ ЖОБАЛЫҚ ШЕШІМДЕР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CAA706-21E1-4758-96BD-301D9151E56A}"/>
              </a:ext>
            </a:extLst>
          </p:cNvPr>
          <p:cNvSpPr txBox="1"/>
          <p:nvPr/>
        </p:nvSpPr>
        <p:spPr>
          <a:xfrm>
            <a:off x="1074739" y="1529931"/>
            <a:ext cx="9839324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Қазандықтың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блок-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модульдік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ғимараты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жоспарда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тікбұрышты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пішінді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осьтердегі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өлшемдері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10,0×11,0 м,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блоктың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биіктігі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3,6 м.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Ғимарат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толық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зауыттық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дайындықта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шығарылатын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блок-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модульдерден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тұрады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Қазақстан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Республикасында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паспорттары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сертификаттары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бар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отандық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типтік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конструкциялар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толық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дайын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бұйымдар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ішінде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жинақтық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жеткізілім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конструкциялары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қолданылады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Қазандықтың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мақсаты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«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Үлкен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Шаған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» МАС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аумағындағы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тұрмыстық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әкімшілік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өндірістік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ғимараттарды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жылумен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қамтамасыз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ету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Жеке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тұрған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қазандық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технологиялық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қажеттіліктерге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арналған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Жылумен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жабдықтау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жүйесі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екі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құбырлы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жабық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сорғы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арқылы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айналымы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бар.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Жылу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беруді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реттеу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қазандықтан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райына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тәуелді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сапалық-сандық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реттеу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арқылы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жүзеге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асырылады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Қазандықтың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жылу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қуаты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параллель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жұмыс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істейтін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әрқайсысының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қуаты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1,511 МВт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болатын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екі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қазандық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агрегатынан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тұрады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Өндірістік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алаңның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жылуға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қажеттілігі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1,8 МВт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just">
              <a:spcBef>
                <a:spcPts val="600"/>
              </a:spcBef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endParaRPr lang="ru-RU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49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110046" cy="761148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3599" y="6369575"/>
            <a:ext cx="522992" cy="361397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-52734" y="6146197"/>
            <a:ext cx="647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spc="-1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596877" y="1025526"/>
            <a:ext cx="6381811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ЖОБАЛЫҚ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</a:t>
            </a:r>
            <a:endParaRPr lang="ru-RU" sz="1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24BC753E-B512-4253-AB14-9239E4D421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537541"/>
              </p:ext>
            </p:extLst>
          </p:nvPr>
        </p:nvGraphicFramePr>
        <p:xfrm>
          <a:off x="1710267" y="1554427"/>
          <a:ext cx="8695266" cy="3010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52145">
                  <a:extLst>
                    <a:ext uri="{9D8B030D-6E8A-4147-A177-3AD203B41FA5}">
                      <a16:colId xmlns:a16="http://schemas.microsoft.com/office/drawing/2014/main" val="1718847288"/>
                    </a:ext>
                  </a:extLst>
                </a:gridCol>
                <a:gridCol w="4965151">
                  <a:extLst>
                    <a:ext uri="{9D8B030D-6E8A-4147-A177-3AD203B41FA5}">
                      <a16:colId xmlns:a16="http://schemas.microsoft.com/office/drawing/2014/main" val="3397219695"/>
                    </a:ext>
                  </a:extLst>
                </a:gridCol>
                <a:gridCol w="2069319">
                  <a:extLst>
                    <a:ext uri="{9D8B030D-6E8A-4147-A177-3AD203B41FA5}">
                      <a16:colId xmlns:a16="http://schemas.microsoft.com/office/drawing/2014/main" val="910126446"/>
                    </a:ext>
                  </a:extLst>
                </a:gridCol>
                <a:gridCol w="1008651">
                  <a:extLst>
                    <a:ext uri="{9D8B030D-6E8A-4147-A177-3AD203B41FA5}">
                      <a16:colId xmlns:a16="http://schemas.microsoft.com/office/drawing/2014/main" val="46939153"/>
                    </a:ext>
                  </a:extLst>
                </a:gridCol>
              </a:tblGrid>
              <a:tr h="61892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п.п.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32861692"/>
                  </a:ext>
                </a:extLst>
              </a:tr>
              <a:tr h="309463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территории НПС (Согласно государственного акта)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21.18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14245470"/>
                  </a:ext>
                </a:extLst>
              </a:tr>
              <a:tr h="309463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участка, отведенного под строительство (В условных границах)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1053.00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82226013"/>
                  </a:ext>
                </a:extLst>
              </a:tr>
              <a:tr h="309463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застройки (новое строительство)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186.00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257175"/>
                  </a:ext>
                </a:extLst>
              </a:tr>
              <a:tr h="309463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автодорог и тротуаров и отмосток с твердым покрытием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443.11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52279245"/>
                  </a:ext>
                </a:extLst>
              </a:tr>
              <a:tr h="309463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озеленения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м²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96002252"/>
                  </a:ext>
                </a:extLst>
              </a:tr>
              <a:tr h="309463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свободная от застройки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м²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375.35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8911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414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110046" cy="761148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3599" y="6369575"/>
            <a:ext cx="522992" cy="361397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-52734" y="6146197"/>
            <a:ext cx="647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spc="-1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596877" y="1025526"/>
            <a:ext cx="6381811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ОСНОВНЫЕ ПРОЕКТНЫЕ РЕШЕНИЯ / 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 ЖОБАЛЫҚ ШЕШІМДЕР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94967" y="1408507"/>
            <a:ext cx="11058147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мыналар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қарастырылған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салынбаған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жол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жабыны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аумақта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биіктігі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1–1,5 м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болатын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ағаштар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бұталар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түріндегі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көгалдандыру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қарастырылған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Ағаш-бұта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түрлерінің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ассортименті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жергілікті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климаттық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жағдайларға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сәйкес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таңдалған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топырақ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түйіршігімен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бірге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ағаш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немесе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бұта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отырғызу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қарастырылған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: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топырақ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түйіршігінің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өлшемі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0,8×0,6 м, саны – 4 дана;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екі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қатарлы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тірі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қоршау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құрамында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көшет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бұталарын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отырғызу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46 м;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топырақ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түйіршігінсіз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биіктігі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0,6–1,0 м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болатын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кәдімгі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бирючина (</a:t>
            </a:r>
            <a:r>
              <a:rPr lang="en-US" b="0" i="0" dirty="0">
                <a:solidFill>
                  <a:srgbClr val="0D0D0D"/>
                </a:solidFill>
                <a:effectLst/>
                <a:latin typeface="-apple-system-body"/>
              </a:rPr>
              <a:t>Ligustrum vulgare) – 92 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дана.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Жобаланатын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объектілерге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кіреберісті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қамтамасыз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ететін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автомобиль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жолдарын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көлік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құралдарының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бұрылуына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арналған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алаңды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салу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көзделеді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just">
              <a:spcBef>
                <a:spcPts val="600"/>
              </a:spcBef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237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110046" cy="761148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3599" y="6369575"/>
            <a:ext cx="522992" cy="361397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-52734" y="6146197"/>
            <a:ext cx="647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spc="-1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596877" y="1025526"/>
            <a:ext cx="6381811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проектные решения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94967" y="1408507"/>
            <a:ext cx="11058147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Осы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жобаланатын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блокты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қазандық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үшін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дизель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отынын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ағызуға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арналған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жерасты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дренаждық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сыйымдылықты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ЕП-8 м³ (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бір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қабырғалы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)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орнату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қарастырылған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Сыйымдылықты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орнату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апаттық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жағдайлар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кезінде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профилактикалық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жүргізу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үшін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дизель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отынының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6 м³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мөлшеріндегі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резервтік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қорын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қарастырады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(БМҚ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жеткізушісінің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есебіне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сәйкес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).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Дренаждық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сыйымдылық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протекторлық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қорғаныспен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қорғалған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Өндірістік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ағындыларға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арналған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en-US" b="0" i="0" dirty="0">
                <a:solidFill>
                  <a:srgbClr val="0D0D0D"/>
                </a:solidFill>
                <a:effectLst/>
                <a:latin typeface="-apple-system-body"/>
              </a:rPr>
              <a:t>V=8 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м³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дренаждық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сыйымдылық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алаңы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жоспарда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тікбұрышты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пішінді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осьтердегі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өлшемдері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3,0×3,5 м,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қалыңдығы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150 мм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қиыршықтас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жабындысы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қарастырылған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Дренаждық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сыйымдылық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жерасты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тәсілімен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құм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төсеміне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орнатылады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алаңының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ауданы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12,54 м².</a:t>
            </a:r>
          </a:p>
          <a:p>
            <a:pPr algn="l" rtl="0"/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Дизель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отынын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ағызуға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арналған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en-US" b="0" i="0" dirty="0">
                <a:solidFill>
                  <a:srgbClr val="0D0D0D"/>
                </a:solidFill>
                <a:effectLst/>
                <a:latin typeface="-apple-system-body"/>
              </a:rPr>
              <a:t>V=8 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м³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дренаждық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сыйымдылық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алаңы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жоспарда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тікбұрышты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пішінді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осьтердегі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өлшемдері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3,0×4,5 м.</a:t>
            </a:r>
          </a:p>
          <a:p>
            <a:pPr algn="l" rtl="0"/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КК1 </a:t>
            </a:r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құдығы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монолитті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темірбетоннан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жобаланған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тереңдетілген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конструкция. Бетон – С16/20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класы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арматура – А400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класы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Қабырғалардың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қалыңдығы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250 мм,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жабын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плитасының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қалыңдығы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200 мм.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Қосылу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нүктесі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қолданыстағы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жерүсті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орташа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қысымды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болат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газ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құбыры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Ду100, Рр 0,05 МПа.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Қазандыққа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газдың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есептік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шығыны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350 м³/</a:t>
            </a:r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сағ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20°</a:t>
            </a:r>
            <a:r>
              <a:rPr lang="en-US" b="0" i="0" dirty="0">
                <a:solidFill>
                  <a:srgbClr val="0D0D0D"/>
                </a:solidFill>
                <a:effectLst/>
                <a:latin typeface="-apple-system-body"/>
              </a:rPr>
              <a:t>C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температурадағы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төменгі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жану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жылуы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8054 ккал/м³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Қосылу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нүктесінен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орташа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қысымды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газ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құбыры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жобаланатын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тірекке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орнатылған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ПУРГ-ы бар ГРПШ-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ға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дейін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диаметрі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∅57×4 мм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құбырлардан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жерүсті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орындалуда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ұзындығы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2,3 м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етіп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қарастырылған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ПУРГ-ы бар ГРПШ-дан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жобаланатын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қазандыққа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дейінгі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газ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құбыры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тіректерге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орнатылған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диаметрі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∅108×4 мм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құбырлардан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ұзындығы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12,5 м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етіп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қарастырылған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just">
              <a:spcBef>
                <a:spcPts val="600"/>
              </a:spcBef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301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110046" cy="761148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3599" y="6369575"/>
            <a:ext cx="522992" cy="361397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-52734" y="6146197"/>
            <a:ext cx="647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b="1" spc="-1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596877" y="1025526"/>
            <a:ext cx="6381811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строительства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94967" y="1408507"/>
            <a:ext cx="11058147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құжаттамада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құрылыс-монтаждау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есептік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ұзақтығы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3 ай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деп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белгіленген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бұл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«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ұйымдастыру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жобасы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»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бөлімінде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көрсетілген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Сонымен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қатар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Тапсырыс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беруші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жобаны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іске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асырудың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директивалық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мерзімін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2026 </a:t>
            </a:r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жылғы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қараша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 – 2027 </a:t>
            </a:r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жылғы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желтоқсан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аралығы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деп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белгілеген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Директивалық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кезеңге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мыналар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кіреді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</a:p>
          <a:p>
            <a:pPr algn="l" rtl="0"/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конкурстық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рәсімдерді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өткізу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мердігер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ұйымды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таңдау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дайындық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іс-шараларын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орындау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жабдықтар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материалдарды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сатып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алу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жеткізу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т.б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Көрсетілген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директивалық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кезең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шеңберіндегі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нақты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құрылыс-монтаждау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ұзақтығы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өзгеріссіз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қалады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3 </a:t>
            </a:r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айды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құрайды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Осыған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сәйкес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құрылыс-монтаждау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2026–2027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жылдар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аралығындағы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бүкіл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кезеңде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күн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сайын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жүргізілмейді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Мерзімдердің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ұзартылуы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жобалаудың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қазіргі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кезеңінде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нақты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болжау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мүмкін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емес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ұйымдастыру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сатып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алу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кезеңдеріне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байланысты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Құрылыс-монтаждау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бір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ағынмен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екі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кезеңде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: </a:t>
            </a:r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дайындық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негізгі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кезеңдерде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жүргізу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жоспарлануда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indent="254000" algn="just">
              <a:spcBef>
                <a:spcPts val="600"/>
              </a:spcBef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725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41613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439378" y="1117340"/>
            <a:ext cx="7675169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Қоршаған ортаны қорғау</a:t>
            </a:r>
            <a:endParaRPr lang="pl-PL" altLang="pl-PL" sz="2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3573379" y="1643980"/>
            <a:ext cx="6460958" cy="829153"/>
            <a:chOff x="597076" y="-154963"/>
            <a:chExt cx="4798994" cy="990578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597076" y="-82451"/>
              <a:ext cx="4798994" cy="862567"/>
            </a:xfrm>
            <a:prstGeom prst="roundRect">
              <a:avLst>
                <a:gd name="adj" fmla="val 10000"/>
              </a:avLst>
            </a:prstGeom>
            <a:solidFill>
              <a:schemeClr val="tx2">
                <a:alpha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 txBox="1"/>
            <p:nvPr/>
          </p:nvSpPr>
          <p:spPr>
            <a:xfrm>
              <a:off x="1391285" y="-154963"/>
              <a:ext cx="3394742" cy="9905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2800" b="1" dirty="0">
                  <a:latin typeface="Arial" pitchFamily="34" charset="0"/>
                  <a:cs typeface="Arial" pitchFamily="34" charset="0"/>
                </a:rPr>
                <a:t>ҚОҚ мақсаты</a:t>
              </a:r>
              <a:endParaRPr lang="ru-RU" sz="2800" b="1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3806878" y="2366051"/>
            <a:ext cx="368275" cy="1212456"/>
            <a:chOff x="2193550" y="879215"/>
            <a:chExt cx="368275" cy="1212456"/>
          </a:xfrm>
        </p:grpSpPr>
        <p:sp>
          <p:nvSpPr>
            <p:cNvPr id="12" name="Двойная стрелка влево/вправо 11"/>
            <p:cNvSpPr/>
            <p:nvPr/>
          </p:nvSpPr>
          <p:spPr>
            <a:xfrm rot="18000000">
              <a:off x="1771460" y="1301305"/>
              <a:ext cx="1212456" cy="368275"/>
            </a:xfrm>
            <a:prstGeom prst="left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Двойная стрелка влево/вправо 4"/>
            <p:cNvSpPr txBox="1"/>
            <p:nvPr/>
          </p:nvSpPr>
          <p:spPr>
            <a:xfrm rot="18000000">
              <a:off x="1881943" y="1374960"/>
              <a:ext cx="991491" cy="2209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300" kern="120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8952048" y="2412771"/>
            <a:ext cx="368275" cy="1119013"/>
            <a:chOff x="3615488" y="925936"/>
            <a:chExt cx="368275" cy="1119013"/>
          </a:xfrm>
        </p:grpSpPr>
        <p:sp>
          <p:nvSpPr>
            <p:cNvPr id="15" name="Двойная стрелка влево/вправо 14"/>
            <p:cNvSpPr/>
            <p:nvPr/>
          </p:nvSpPr>
          <p:spPr>
            <a:xfrm rot="3600000">
              <a:off x="3240119" y="1301305"/>
              <a:ext cx="1119013" cy="368275"/>
            </a:xfrm>
            <a:prstGeom prst="left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Двойная стрелка влево/вправо 4"/>
            <p:cNvSpPr txBox="1"/>
            <p:nvPr/>
          </p:nvSpPr>
          <p:spPr>
            <a:xfrm rot="3600000">
              <a:off x="3350602" y="1374960"/>
              <a:ext cx="898048" cy="2209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300" kern="120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2439378" y="3521491"/>
            <a:ext cx="3005735" cy="2145329"/>
            <a:chOff x="-151703" y="2190770"/>
            <a:chExt cx="3005735" cy="2145329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-151703" y="2190770"/>
              <a:ext cx="3005735" cy="2145329"/>
            </a:xfrm>
            <a:prstGeom prst="roundRect">
              <a:avLst>
                <a:gd name="adj" fmla="val 10000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 txBox="1"/>
            <p:nvPr/>
          </p:nvSpPr>
          <p:spPr>
            <a:xfrm>
              <a:off x="-88868" y="2253605"/>
              <a:ext cx="2880065" cy="20196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Қоршаған орта </a:t>
              </a:r>
              <a:r>
                <a:rPr lang="en-US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kk-KZ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ҚО</a:t>
              </a:r>
              <a:r>
                <a:rPr lang="en-US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компоненттеріне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әсер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етудің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барлық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факторларын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бағалау</a:t>
              </a:r>
              <a:endParaRPr lang="ru-RU" sz="2000" b="1" kern="12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746889" y="3471226"/>
            <a:ext cx="4153722" cy="2145329"/>
            <a:chOff x="3452127" y="2127935"/>
            <a:chExt cx="2843105" cy="2145329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3452127" y="2127935"/>
              <a:ext cx="2843105" cy="2145329"/>
            </a:xfrm>
            <a:prstGeom prst="roundRect">
              <a:avLst>
                <a:gd name="adj" fmla="val 10000"/>
              </a:avLst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 txBox="1"/>
            <p:nvPr/>
          </p:nvSpPr>
          <p:spPr>
            <a:xfrm>
              <a:off x="3467433" y="2253605"/>
              <a:ext cx="2717435" cy="20196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Жобаны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іске асыру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кезінде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kk-KZ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ҚО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сапасының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өзгеруін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kk-KZ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ҚО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компоненттері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мен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халықтың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денсаулығына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әсер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етудің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әртүрлі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түрлерін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азайту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және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азайту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жөніндегі </a:t>
              </a:r>
              <a:r>
                <a:rPr lang="ru-RU" sz="2000" b="1" dirty="0" err="1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шараларды</a:t>
              </a:r>
              <a:r>
                <a:rPr lang="ru-RU" sz="2000" b="1" dirty="0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ескере отырып талдау</a:t>
              </a: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5472636" y="4410017"/>
            <a:ext cx="1211418" cy="368275"/>
            <a:chOff x="2909088" y="3079297"/>
            <a:chExt cx="440452" cy="368275"/>
          </a:xfrm>
        </p:grpSpPr>
        <p:sp>
          <p:nvSpPr>
            <p:cNvPr id="25" name="Двойная стрелка влево/вправо 24"/>
            <p:cNvSpPr/>
            <p:nvPr/>
          </p:nvSpPr>
          <p:spPr>
            <a:xfrm rot="10800000">
              <a:off x="2909088" y="3079297"/>
              <a:ext cx="440452" cy="368275"/>
            </a:xfrm>
            <a:prstGeom prst="left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Двойная стрелка влево/вправо 4"/>
            <p:cNvSpPr txBox="1"/>
            <p:nvPr/>
          </p:nvSpPr>
          <p:spPr>
            <a:xfrm rot="21600000">
              <a:off x="3019570" y="3152952"/>
              <a:ext cx="219487" cy="2209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3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1435009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439378" y="1117340"/>
            <a:ext cx="6381811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Қоршаған ортаны қорғау</a:t>
            </a:r>
            <a:endParaRPr lang="pl-PL" altLang="pl-PL" sz="2400" b="1" dirty="0">
              <a:solidFill>
                <a:srgbClr val="FF000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1543342583"/>
              </p:ext>
            </p:extLst>
          </p:nvPr>
        </p:nvGraphicFramePr>
        <p:xfrm>
          <a:off x="2497015" y="168403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0829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439378" y="1117340"/>
            <a:ext cx="6381811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  <a:r>
              <a:rPr lang="kk-KZ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Қоршаған ортаны қорғау</a:t>
            </a:r>
            <a:endParaRPr lang="pl-PL" altLang="pl-PL" sz="2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645177" y="1579595"/>
            <a:ext cx="3744416" cy="548234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Ықтимал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әсер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ету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факторлары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149350" y="2435998"/>
            <a:ext cx="2592288" cy="1008113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err="1">
                <a:solidFill>
                  <a:srgbClr val="181717"/>
                </a:solidFill>
                <a:latin typeface="TimesNewRomanPS-BoldMT"/>
              </a:rPr>
              <a:t>Топырақты</a:t>
            </a:r>
            <a:r>
              <a:rPr lang="ru-RU" b="1" dirty="0">
                <a:solidFill>
                  <a:srgbClr val="181717"/>
                </a:solidFill>
                <a:latin typeface="TimesNewRomanPS-BoldMT"/>
              </a:rPr>
              <a:t> өңдеу; </a:t>
            </a:r>
            <a:r>
              <a:rPr lang="ru-RU" b="1" dirty="0" err="1">
                <a:solidFill>
                  <a:srgbClr val="181717"/>
                </a:solidFill>
                <a:latin typeface="TimesNewRomanPS-BoldMT"/>
              </a:rPr>
              <a:t>үйінді</a:t>
            </a:r>
            <a:r>
              <a:rPr lang="ru-RU" b="1" dirty="0">
                <a:solidFill>
                  <a:srgbClr val="181717"/>
                </a:solidFill>
                <a:latin typeface="TimesNewRomanPS-BoldMT"/>
              </a:rPr>
              <a:t> және қайта </a:t>
            </a:r>
            <a:r>
              <a:rPr lang="ru-RU" b="1" dirty="0" err="1">
                <a:solidFill>
                  <a:srgbClr val="181717"/>
                </a:solidFill>
                <a:latin typeface="TimesNewRomanPS-BoldMT"/>
              </a:rPr>
              <a:t>толтыру</a:t>
            </a:r>
            <a:endParaRPr lang="ru-RU" b="1" dirty="0">
              <a:solidFill>
                <a:srgbClr val="181717"/>
              </a:solidFill>
              <a:latin typeface="TimesNewRomanPS-BoldMT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246404" y="2455269"/>
            <a:ext cx="2592288" cy="98181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181717"/>
                </a:solidFill>
                <a:latin typeface="TimesNewRomanPS-BoldMT"/>
              </a:rPr>
              <a:t>Отынды</a:t>
            </a:r>
            <a:r>
              <a:rPr lang="ru-RU" b="1" dirty="0">
                <a:solidFill>
                  <a:srgbClr val="181717"/>
                </a:solidFill>
                <a:latin typeface="TimesNewRomanPS-BoldMT"/>
              </a:rPr>
              <a:t> </a:t>
            </a:r>
            <a:r>
              <a:rPr lang="ru-RU" b="1" dirty="0" err="1">
                <a:solidFill>
                  <a:srgbClr val="181717"/>
                </a:solidFill>
                <a:latin typeface="TimesNewRomanPS-BoldMT"/>
              </a:rPr>
              <a:t>жағу</a:t>
            </a:r>
            <a:endParaRPr lang="ru-RU" b="1" dirty="0">
              <a:solidFill>
                <a:srgbClr val="181717"/>
              </a:solidFill>
              <a:latin typeface="TimesNewRomanPS-BoldMT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268132" y="2444897"/>
            <a:ext cx="2592288" cy="124695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i="0" u="none" strike="noStrike" baseline="0" dirty="0">
                <a:solidFill>
                  <a:srgbClr val="181717"/>
                </a:solidFill>
                <a:latin typeface="TimesNewRomanPS-BoldMT"/>
              </a:rPr>
              <a:t>Битум </a:t>
            </a:r>
            <a:r>
              <a:rPr lang="ru-RU" sz="18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машинасы</a:t>
            </a:r>
            <a:r>
              <a:rPr lang="ru-RU" sz="1800" b="1" i="0" u="none" strike="noStrike" baseline="0" dirty="0">
                <a:solidFill>
                  <a:srgbClr val="181717"/>
                </a:solidFill>
                <a:latin typeface="Times New Roman" panose="02020603050405020304" pitchFamily="18" charset="0"/>
              </a:rPr>
              <a:t>,</a:t>
            </a:r>
          </a:p>
          <a:p>
            <a:pPr algn="ctr"/>
            <a:r>
              <a:rPr lang="ru-RU" sz="18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дәнекерлеу</a:t>
            </a:r>
            <a:r>
              <a:rPr lang="ru-RU" sz="1800" b="1" i="0" u="none" strike="noStrike" baseline="0" dirty="0">
                <a:solidFill>
                  <a:srgbClr val="181717"/>
                </a:solidFill>
                <a:latin typeface="TimesNewRomanPS-BoldMT"/>
              </a:rPr>
              <a:t> </a:t>
            </a:r>
            <a:r>
              <a:rPr lang="ru-RU" sz="18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және</a:t>
            </a:r>
            <a:r>
              <a:rPr lang="ru-RU" sz="1800" b="1" i="0" u="none" strike="noStrike" baseline="0" dirty="0">
                <a:solidFill>
                  <a:srgbClr val="181717"/>
                </a:solidFill>
                <a:latin typeface="TimesNewRomanPS-BoldMT"/>
              </a:rPr>
              <a:t> </a:t>
            </a:r>
            <a:r>
              <a:rPr lang="ru-RU" sz="18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бояу</a:t>
            </a:r>
            <a:endParaRPr lang="ru-RU" sz="1800" b="1" i="0" u="none" strike="noStrike" baseline="0" dirty="0">
              <a:solidFill>
                <a:srgbClr val="181717"/>
              </a:solidFill>
              <a:latin typeface="TimesNewRomanPS-BoldMT"/>
            </a:endParaRPr>
          </a:p>
          <a:p>
            <a:pPr algn="ctr"/>
            <a:r>
              <a:rPr lang="ru-RU" sz="18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жұмыстары</a:t>
            </a:r>
            <a:r>
              <a:rPr lang="ru-RU" sz="1800" b="1" i="0" u="none" strike="noStrike" baseline="0" dirty="0">
                <a:solidFill>
                  <a:srgbClr val="181717"/>
                </a:solidFill>
                <a:latin typeface="TimesNewRomanPS-BoldMT"/>
              </a:rPr>
              <a:t> </a:t>
            </a:r>
            <a:r>
              <a:rPr lang="ru-RU" sz="18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кезіндегі</a:t>
            </a:r>
            <a:endParaRPr lang="ru-RU" sz="1800" b="1" i="0" u="none" strike="noStrike" baseline="0" dirty="0">
              <a:solidFill>
                <a:srgbClr val="181717"/>
              </a:solidFill>
              <a:latin typeface="TimesNewRomanPS-BoldMT"/>
            </a:endParaRPr>
          </a:p>
          <a:p>
            <a:pPr algn="ctr"/>
            <a:r>
              <a:rPr lang="ru-RU" sz="18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шығарындылар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670340" y="4026036"/>
            <a:ext cx="3744416" cy="548234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Теріс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әсерді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азайту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жөніндегі іс-шаралар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98297" y="4907967"/>
            <a:ext cx="2592288" cy="98995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Топырақты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қазу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түсіру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және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жоспарлау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кезінде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шаңды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басу 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221241" y="4893636"/>
            <a:ext cx="2592288" cy="98995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Техникаға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уақтылы және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сапалы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қызмет көрсету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144185" y="4893636"/>
            <a:ext cx="2592288" cy="98995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Құрылыс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материалдарын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ұтымды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пайдалану</a:t>
            </a:r>
          </a:p>
        </p:txBody>
      </p:sp>
      <p:cxnSp>
        <p:nvCxnSpPr>
          <p:cNvPr id="36" name="Соединительная линия уступом 35"/>
          <p:cNvCxnSpPr/>
          <p:nvPr/>
        </p:nvCxnSpPr>
        <p:spPr>
          <a:xfrm rot="10800000" flipV="1">
            <a:off x="2790728" y="1879075"/>
            <a:ext cx="835887" cy="533902"/>
          </a:xfrm>
          <a:prstGeom prst="bentConnector2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/>
          <p:nvPr/>
        </p:nvCxnSpPr>
        <p:spPr>
          <a:xfrm>
            <a:off x="7389593" y="1882025"/>
            <a:ext cx="756085" cy="543036"/>
          </a:xfrm>
          <a:prstGeom prst="bentConnector3">
            <a:avLst>
              <a:gd name="adj1" fmla="val 100201"/>
            </a:avLst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5409087" y="4587543"/>
            <a:ext cx="0" cy="309243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38"/>
          <p:cNvCxnSpPr/>
          <p:nvPr/>
        </p:nvCxnSpPr>
        <p:spPr>
          <a:xfrm>
            <a:off x="7414756" y="4350600"/>
            <a:ext cx="756085" cy="543036"/>
          </a:xfrm>
          <a:prstGeom prst="bentConnector3">
            <a:avLst>
              <a:gd name="adj1" fmla="val 100201"/>
            </a:avLst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/>
          <p:nvPr/>
        </p:nvCxnSpPr>
        <p:spPr>
          <a:xfrm rot="10800000" flipV="1">
            <a:off x="2986264" y="4359733"/>
            <a:ext cx="684076" cy="533903"/>
          </a:xfrm>
          <a:prstGeom prst="bentConnector2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5409087" y="2146026"/>
            <a:ext cx="0" cy="309243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847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690207" y="998810"/>
            <a:ext cx="6381811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  <a:r>
              <a:rPr kumimoji="0" lang="ru-RU" altLang="pl-PL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24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Атмосфералық</a:t>
            </a:r>
            <a:r>
              <a:rPr lang="ru-RU" altLang="pl-PL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24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ауаны</a:t>
            </a:r>
            <a:r>
              <a:rPr lang="ru-RU" altLang="pl-PL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24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қорғау</a:t>
            </a:r>
            <a:endParaRPr lang="pl-PL" altLang="pl-PL" sz="2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90207" y="1526036"/>
            <a:ext cx="6445979" cy="599082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000" b="1" i="0" u="none" strike="noStrike" baseline="0" dirty="0" err="1">
                <a:solidFill>
                  <a:srgbClr val="FFFFFF"/>
                </a:solidFill>
                <a:latin typeface="Calibri-Bold"/>
              </a:rPr>
              <a:t>Құрылыс</a:t>
            </a:r>
            <a:r>
              <a:rPr lang="ru-RU" sz="2000" b="1" i="0" u="none" strike="noStrike" baseline="0" dirty="0">
                <a:solidFill>
                  <a:srgbClr val="FFFFFF"/>
                </a:solidFill>
                <a:latin typeface="Calibri-Bold"/>
              </a:rPr>
              <a:t> </a:t>
            </a:r>
            <a:r>
              <a:rPr lang="ru-RU" sz="2000" b="1" i="0" u="none" strike="noStrike" baseline="0" dirty="0" err="1">
                <a:solidFill>
                  <a:srgbClr val="FFFFFF"/>
                </a:solidFill>
                <a:latin typeface="Calibri-Bold"/>
              </a:rPr>
              <a:t>кезінде</a:t>
            </a:r>
            <a:r>
              <a:rPr lang="ru-RU" sz="2000" b="1" i="0" u="none" strike="noStrike" baseline="0" dirty="0">
                <a:solidFill>
                  <a:srgbClr val="FFFFFF"/>
                </a:solidFill>
                <a:latin typeface="Calibri-Bold"/>
              </a:rPr>
              <a:t> </a:t>
            </a:r>
            <a:r>
              <a:rPr lang="ru-RU" sz="2000" b="1" i="0" u="none" strike="noStrike" baseline="0" dirty="0" err="1">
                <a:solidFill>
                  <a:srgbClr val="FFFFFF"/>
                </a:solidFill>
                <a:latin typeface="Calibri-Bold"/>
              </a:rPr>
              <a:t>атмосфераға</a:t>
            </a:r>
            <a:r>
              <a:rPr lang="ru-RU" sz="2000" b="1" i="0" u="none" strike="noStrike" baseline="0" dirty="0">
                <a:solidFill>
                  <a:srgbClr val="FFFFFF"/>
                </a:solidFill>
                <a:latin typeface="Calibri-Bold"/>
              </a:rPr>
              <a:t> </a:t>
            </a:r>
            <a:r>
              <a:rPr lang="ru-RU" sz="2000" b="1" i="0" u="none" strike="noStrike" baseline="0" dirty="0" err="1">
                <a:solidFill>
                  <a:srgbClr val="FFFFFF"/>
                </a:solidFill>
                <a:latin typeface="Calibri-Bold"/>
              </a:rPr>
              <a:t>зиянды</a:t>
            </a:r>
            <a:r>
              <a:rPr lang="ru-RU" sz="2000" b="1" i="0" u="none" strike="noStrike" baseline="0" dirty="0">
                <a:solidFill>
                  <a:srgbClr val="FFFFFF"/>
                </a:solidFill>
                <a:latin typeface="Calibri-Bold"/>
              </a:rPr>
              <a:t> </a:t>
            </a:r>
            <a:r>
              <a:rPr lang="ru-RU" sz="2000" b="1" i="0" u="none" strike="noStrike" baseline="0" dirty="0" err="1">
                <a:solidFill>
                  <a:srgbClr val="FFFFFF"/>
                </a:solidFill>
                <a:latin typeface="Calibri-Bold"/>
              </a:rPr>
              <a:t>заттардың</a:t>
            </a:r>
            <a:endParaRPr lang="ru-RU" sz="2000" b="1" i="0" u="none" strike="noStrike" baseline="0" dirty="0">
              <a:solidFill>
                <a:srgbClr val="FFFFFF"/>
              </a:solidFill>
              <a:latin typeface="Calibri-Bold"/>
            </a:endParaRPr>
          </a:p>
          <a:p>
            <a:pPr algn="ctr"/>
            <a:r>
              <a:rPr lang="ru-RU" sz="2000" b="1" i="0" u="none" strike="noStrike" baseline="0" dirty="0" err="1">
                <a:solidFill>
                  <a:srgbClr val="FFFFFF"/>
                </a:solidFill>
                <a:latin typeface="Calibri-Bold"/>
              </a:rPr>
              <a:t>шығарылу</a:t>
            </a:r>
            <a:r>
              <a:rPr lang="ru-RU" sz="2000" b="1" i="0" u="none" strike="noStrike" baseline="0" dirty="0">
                <a:solidFill>
                  <a:srgbClr val="FFFFFF"/>
                </a:solidFill>
                <a:latin typeface="Calibri-Bold"/>
              </a:rPr>
              <a:t> </a:t>
            </a:r>
            <a:r>
              <a:rPr lang="ru-RU" sz="2000" b="1" i="0" u="none" strike="noStrike" baseline="0" dirty="0" err="1">
                <a:solidFill>
                  <a:srgbClr val="FFFFFF"/>
                </a:solidFill>
                <a:latin typeface="Calibri-Bold"/>
              </a:rPr>
              <a:t>көздері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49350" y="2204375"/>
            <a:ext cx="3730710" cy="92262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Жоспарлау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және </a:t>
            </a: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автокөлік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жұмыстарына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тартылған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құрылыс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техникасының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жұмысы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кезінде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49350" y="3200940"/>
            <a:ext cx="3730709" cy="31080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5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Битумды</a:t>
            </a:r>
            <a:r>
              <a:rPr kumimoji="0" lang="ru-RU" sz="155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55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қыздыру</a:t>
            </a:r>
            <a:endParaRPr kumimoji="0" lang="ru-RU" sz="155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49351" y="3715850"/>
            <a:ext cx="3730710" cy="56475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Дәнекерлеу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жұмыстары</a:t>
            </a:r>
            <a:endParaRPr lang="ru-RU" sz="1550" b="1" dirty="0">
              <a:solidFill>
                <a:srgbClr val="E7E6E6">
                  <a:lumMod val="10000"/>
                </a:srgbClr>
              </a:solidFill>
              <a:latin typeface="Calibri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49350" y="4537726"/>
            <a:ext cx="3730709" cy="56475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Бояу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ж</a:t>
            </a:r>
            <a:r>
              <a:rPr lang="kk-KZ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ұмыстары; </a:t>
            </a:r>
          </a:p>
          <a:p>
            <a:pPr algn="ctr"/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Битум</a:t>
            </a:r>
            <a:r>
              <a:rPr lang="kk-KZ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жұмыстары</a:t>
            </a:r>
            <a:endParaRPr lang="ru-RU" sz="1550" b="1" dirty="0">
              <a:solidFill>
                <a:srgbClr val="E7E6E6">
                  <a:lumMod val="10000"/>
                </a:srgbClr>
              </a:solidFill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5173132" y="3339868"/>
            <a:ext cx="809057" cy="1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6316660" y="2490439"/>
            <a:ext cx="5322668" cy="29686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Бей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органикалы</a:t>
            </a:r>
            <a:r>
              <a:rPr kumimoji="0" lang="kk-KZ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қ шаң</a:t>
            </a:r>
            <a:endParaRPr kumimoji="0" lang="ru-RU" sz="13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5225753" y="3992301"/>
            <a:ext cx="809057" cy="1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222805" y="4760153"/>
            <a:ext cx="809057" cy="1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222805" y="5314014"/>
            <a:ext cx="809057" cy="1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6321306" y="3615377"/>
            <a:ext cx="5329908" cy="77331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Темір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, марганец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және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оның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қосылыстарының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оксидтері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,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бейорганикалық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шаң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,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фторлар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,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фторлы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газ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тәрізді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қосылыстар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, азот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диоксиді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,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көміртегі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оксиді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,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хлорлы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винил (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хлорэтен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),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қорғасын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және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оның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қосылыстары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,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қалайы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оксиді</a:t>
            </a:r>
            <a:endParaRPr lang="ru-RU" sz="1300" b="1" dirty="0">
              <a:solidFill>
                <a:srgbClr val="E7E6E6">
                  <a:lumMod val="10000"/>
                </a:srgbClr>
              </a:solidFill>
              <a:latin typeface="Calibri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316660" y="4544130"/>
            <a:ext cx="5329908" cy="43204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ru-RU" sz="13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algn="ctr"/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Диметилбензол , бутилацетат, метилбензол, ацетон,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уайт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-спирит; С12-С19 </a:t>
            </a:r>
            <a:r>
              <a:rPr kumimoji="0" lang="kk-KZ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көмірсутектер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керосин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323900" y="2991472"/>
            <a:ext cx="5325262" cy="52812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Көміртегі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оксиді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күкірт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оксиді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азот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оксиді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көмірсутектер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көміртек</a:t>
            </a:r>
            <a:endParaRPr kumimoji="0" lang="ru-RU" sz="13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149350" y="5180619"/>
            <a:ext cx="3730710" cy="210877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Станоктардың</a:t>
            </a:r>
            <a:r>
              <a:rPr lang="kk-KZ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жұмыстары</a:t>
            </a:r>
            <a:endParaRPr lang="ru-RU" sz="1550" b="1" dirty="0">
              <a:solidFill>
                <a:srgbClr val="E7E6E6">
                  <a:lumMod val="10000"/>
                </a:srgbClr>
              </a:solidFill>
              <a:latin typeface="Calibri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323900" y="5131610"/>
            <a:ext cx="5329907" cy="30102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Өлшенген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заттар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,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бейорганикалық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шаң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,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абразивті</a:t>
            </a:r>
            <a:r>
              <a:rPr lang="ru-RU" sz="130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шаң</a:t>
            </a:r>
            <a:endParaRPr lang="ru-RU" sz="1300" b="1" dirty="0">
              <a:solidFill>
                <a:srgbClr val="E7E6E6">
                  <a:lumMod val="10000"/>
                </a:srgbClr>
              </a:solidFill>
              <a:latin typeface="Calibri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5241876" y="6400803"/>
            <a:ext cx="809057" cy="1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1244600" y="6284594"/>
            <a:ext cx="3635460" cy="27471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Құрылыс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техникасы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5222805" y="2634974"/>
            <a:ext cx="809057" cy="1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/>
          <p:cNvSpPr/>
          <p:nvPr/>
        </p:nvSpPr>
        <p:spPr>
          <a:xfrm>
            <a:off x="6323900" y="6144761"/>
            <a:ext cx="5329907" cy="43204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Көміртегі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оксиді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күкірт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оксиді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азот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оксиді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көмірсутектер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бенз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(а)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пирен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көміртек</a:t>
            </a: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C2375DFA-BE8C-4D9F-BB3F-BA158C222BC5}"/>
              </a:ext>
            </a:extLst>
          </p:cNvPr>
          <p:cNvCxnSpPr/>
          <p:nvPr/>
        </p:nvCxnSpPr>
        <p:spPr>
          <a:xfrm>
            <a:off x="5241876" y="5854347"/>
            <a:ext cx="809057" cy="1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4">
            <a:extLst>
              <a:ext uri="{FF2B5EF4-FFF2-40B4-BE49-F238E27FC236}">
                <a16:creationId xmlns:a16="http://schemas.microsoft.com/office/drawing/2014/main" id="{64366219-3224-4480-B53E-7E42676DF00A}"/>
              </a:ext>
            </a:extLst>
          </p:cNvPr>
          <p:cNvSpPr/>
          <p:nvPr/>
        </p:nvSpPr>
        <p:spPr>
          <a:xfrm>
            <a:off x="1149350" y="5469638"/>
            <a:ext cx="3730710" cy="76861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Айналмалы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бұрғылауға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арналған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автомобильдер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базасында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бұрғылау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</a:t>
            </a:r>
            <a:r>
              <a:rPr lang="ru-RU" sz="155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қондырғысы</a:t>
            </a:r>
            <a:r>
              <a:rPr lang="ru-RU" sz="1550" b="1" dirty="0">
                <a:solidFill>
                  <a:srgbClr val="E7E6E6">
                    <a:lumMod val="10000"/>
                  </a:srgbClr>
                </a:solidFill>
                <a:latin typeface="Calibri"/>
              </a:rPr>
              <a:t> мен агрегаты</a:t>
            </a:r>
          </a:p>
        </p:txBody>
      </p:sp>
      <p:sp>
        <p:nvSpPr>
          <p:cNvPr id="30" name="Скругленный прямоугольник 26">
            <a:extLst>
              <a:ext uri="{FF2B5EF4-FFF2-40B4-BE49-F238E27FC236}">
                <a16:creationId xmlns:a16="http://schemas.microsoft.com/office/drawing/2014/main" id="{CC5402D0-3F09-485C-9888-E6A5AFA3B9C9}"/>
              </a:ext>
            </a:extLst>
          </p:cNvPr>
          <p:cNvSpPr/>
          <p:nvPr/>
        </p:nvSpPr>
        <p:spPr>
          <a:xfrm>
            <a:off x="6323900" y="5598305"/>
            <a:ext cx="5329907" cy="40239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Көміртегі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оксиді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күкірт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оксиді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азот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оксиді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көмірсутектер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бенз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(а)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пирен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көміртек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ф</a:t>
            </a:r>
            <a:r>
              <a:rPr lang="ru-RU" sz="1300" b="1" dirty="0" err="1">
                <a:solidFill>
                  <a:srgbClr val="E7E6E6">
                    <a:lumMod val="10000"/>
                  </a:srgbClr>
                </a:solidFill>
                <a:latin typeface="Calibri"/>
              </a:rPr>
              <a:t>ормальдегид</a:t>
            </a:r>
            <a:endParaRPr lang="ru-RU" sz="1300" b="1" dirty="0">
              <a:solidFill>
                <a:srgbClr val="E7E6E6">
                  <a:lumMod val="1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6680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439378" y="1045151"/>
            <a:ext cx="7085622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pl-PL" sz="2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24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Атмосфералық</a:t>
            </a:r>
            <a:r>
              <a:rPr lang="ru-RU" altLang="pl-PL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24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ауаны</a:t>
            </a:r>
            <a:r>
              <a:rPr lang="ru-RU" altLang="pl-PL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24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қорғау</a:t>
            </a:r>
            <a:endParaRPr lang="pl-PL" altLang="pl-PL" sz="2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25CD35-1343-4376-B157-8B3882652FD9}"/>
              </a:ext>
            </a:extLst>
          </p:cNvPr>
          <p:cNvSpPr txBox="1"/>
          <p:nvPr/>
        </p:nvSpPr>
        <p:spPr>
          <a:xfrm>
            <a:off x="490620" y="1544773"/>
            <a:ext cx="9034380" cy="487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кезеңі</a:t>
            </a:r>
            <a:endParaRPr lang="ru-RU" sz="1400" b="1" i="0" dirty="0">
              <a:solidFill>
                <a:srgbClr val="0D0D0D"/>
              </a:solidFill>
              <a:effectLst/>
              <a:latin typeface="-apple-system-body"/>
            </a:endParaRPr>
          </a:p>
          <a:p>
            <a:pPr algn="l" rtl="0"/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Жоспарланған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кезеңінде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атмосфералық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ауаға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ластаушы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заттар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шығарындыларының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стационарлық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көздері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мыналар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болады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ұйымдастырылмаған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көз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алаңы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оның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құрамында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дәнекерлеу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лак-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бояу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топырақты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қазу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кері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толтыру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кезіндегі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шаңдану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учаскелері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жабдықтардан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инертті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материалдардан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т.б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шаң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шығу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көздері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бар;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ұйымдастырылған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көз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– битум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қыздырғышы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Жоспарланған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кезеңіндегі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ластаушы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заттар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шығарындыларының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барлық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көздері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уақытша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болып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табылады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Ұйымдастырылған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шығарындылар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көздері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  <a:endParaRPr lang="ru-RU" sz="1400" b="0" i="0" dirty="0">
              <a:solidFill>
                <a:srgbClr val="0D0D0D"/>
              </a:solidFill>
              <a:effectLst/>
              <a:latin typeface="-apple-system-body"/>
            </a:endParaRP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№0101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көзі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– битум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қыздырғышы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  <a:endParaRPr lang="ru-RU" sz="1400" b="0" i="0" dirty="0">
              <a:solidFill>
                <a:srgbClr val="0D0D0D"/>
              </a:solidFill>
              <a:effectLst/>
              <a:latin typeface="-apple-system-body"/>
            </a:endParaRPr>
          </a:p>
          <a:p>
            <a:pPr algn="l" rtl="0"/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Ұйымдастырылмаған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шығарындылар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көздері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  <a:endParaRPr lang="ru-RU" sz="1400" b="0" i="0" dirty="0">
              <a:solidFill>
                <a:srgbClr val="0D0D0D"/>
              </a:solidFill>
              <a:effectLst/>
              <a:latin typeface="-apple-system-body"/>
            </a:endParaRPr>
          </a:p>
          <a:p>
            <a:pPr algn="l" rtl="0"/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№6001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көзі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алаңды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жоспарлау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  <a:endParaRPr lang="ru-RU" sz="1400" b="0" i="0" dirty="0">
              <a:solidFill>
                <a:srgbClr val="0D0D0D"/>
              </a:solidFill>
              <a:effectLst/>
              <a:latin typeface="-apple-system-body"/>
            </a:endParaRP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№6101 001 – бульдозер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№6101 002 – экскаватор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№6101 003 – автогрейдер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№6101 004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шынжыр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табанды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трактор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№6101 005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қиыршықтас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ПГС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таратқышының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№6101 006 – автосамосвал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№6101 007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инертті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материалдар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қоймасы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№6101 008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бұрғылау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-кран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машинасының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just">
              <a:spcBef>
                <a:spcPts val="300"/>
              </a:spcBef>
            </a:pP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022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439378" y="1045151"/>
            <a:ext cx="7085622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pl-PL" sz="2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24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Атмосфералық</a:t>
            </a:r>
            <a:r>
              <a:rPr lang="ru-RU" altLang="pl-PL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24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ауаны</a:t>
            </a:r>
            <a:r>
              <a:rPr lang="ru-RU" altLang="pl-PL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24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қорғау</a:t>
            </a:r>
            <a:endParaRPr lang="pl-PL" altLang="pl-PL" sz="2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25CD35-1343-4376-B157-8B3882652FD9}"/>
              </a:ext>
            </a:extLst>
          </p:cNvPr>
          <p:cNvSpPr txBox="1"/>
          <p:nvPr/>
        </p:nvSpPr>
        <p:spPr>
          <a:xfrm>
            <a:off x="490620" y="1544773"/>
            <a:ext cx="9034380" cy="487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№6002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көзі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дәнекерлеу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  <a:endParaRPr lang="ru-RU" sz="1400" b="0" i="0" dirty="0">
              <a:solidFill>
                <a:srgbClr val="0D0D0D"/>
              </a:solidFill>
              <a:effectLst/>
              <a:latin typeface="-apple-system-body"/>
            </a:endParaRP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№6102 001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металды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электродтармен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дәнекерлеу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№6102 002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дәнекерлегішпен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дәнекерлеу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№6102 003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пластикті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дәнекерлеу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№6103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көзі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– лак-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бояу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(битум)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  <a:endParaRPr lang="ru-RU" sz="1400" b="0" i="0" dirty="0">
              <a:solidFill>
                <a:srgbClr val="0D0D0D"/>
              </a:solidFill>
              <a:effectLst/>
              <a:latin typeface="-apple-system-body"/>
            </a:endParaRP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№6103 001 – лак-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бояу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№6103 002 – битум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№6104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көзі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электр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құралдарымен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жұмыс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  <a:endParaRPr lang="ru-RU" sz="1400" b="0" i="0" dirty="0">
              <a:solidFill>
                <a:srgbClr val="0D0D0D"/>
              </a:solidFill>
              <a:effectLst/>
              <a:latin typeface="-apple-system-body"/>
            </a:endParaRP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№6104 001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ажарлау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№6104 002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кесу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станогы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араның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№6104 003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бұрғының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№6104 004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бұрғылау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балғасы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перфоратордың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№6105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көзі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хлормен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дезинфекциялау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  <a:endParaRPr lang="ru-RU" sz="1400" b="0" i="0" dirty="0">
              <a:solidFill>
                <a:srgbClr val="0D0D0D"/>
              </a:solidFill>
              <a:effectLst/>
              <a:latin typeface="-apple-system-body"/>
            </a:endParaRPr>
          </a:p>
          <a:p>
            <a:pPr algn="l" rtl="0"/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№6106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көзі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асфальтбетон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төсеу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  <a:endParaRPr lang="ru-RU" sz="1400" b="0" i="0" dirty="0">
              <a:solidFill>
                <a:srgbClr val="0D0D0D"/>
              </a:solidFill>
              <a:effectLst/>
              <a:latin typeface="-apple-system-body"/>
            </a:endParaRPr>
          </a:p>
          <a:p>
            <a:pPr algn="l" rtl="0"/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№6107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көзі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іштен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жану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қозғалтқыштары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(дизель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отынымен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бензинмен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жұмыс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істейтін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автокөлік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құралдары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арнайы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техника).</a:t>
            </a:r>
            <a:endParaRPr lang="ru-RU" sz="1400" b="0" i="0" dirty="0">
              <a:solidFill>
                <a:srgbClr val="0D0D0D"/>
              </a:solidFill>
              <a:effectLst/>
              <a:latin typeface="-apple-system-body"/>
            </a:endParaRPr>
          </a:p>
          <a:p>
            <a:pPr algn="l" rtl="0"/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Жоспарланған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кезеңінде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ластану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көздерінен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атмосфералық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ауаға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келесі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ластаушы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заттар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бөлінеді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көміртек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күкірт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азот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оксидтері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көмірсутектер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күйе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– битум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қыздырғышынан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бейорганикалық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шаң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топырақты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қайта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тиеу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инертті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материалдарды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түсіру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жер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т.б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кезінде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марганец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оксидтері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темір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оксидтері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фторлы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сутек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фторидтер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азот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диоксиді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көміртек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оксиді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бейорганикалық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шаң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дәнекерлеу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жүргізу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кезінде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just">
              <a:spcBef>
                <a:spcPts val="300"/>
              </a:spcBef>
            </a:pP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195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439378" y="1045151"/>
            <a:ext cx="7085622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pl-PL" sz="2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24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Атмосфералық</a:t>
            </a:r>
            <a:r>
              <a:rPr lang="ru-RU" altLang="pl-PL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24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ауаны</a:t>
            </a:r>
            <a:r>
              <a:rPr lang="ru-RU" altLang="pl-PL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24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қорғау</a:t>
            </a:r>
            <a:endParaRPr lang="pl-PL" altLang="pl-PL" sz="24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25CD35-1343-4376-B157-8B3882652FD9}"/>
              </a:ext>
            </a:extLst>
          </p:cNvPr>
          <p:cNvSpPr txBox="1"/>
          <p:nvPr/>
        </p:nvSpPr>
        <p:spPr>
          <a:xfrm>
            <a:off x="490620" y="1544773"/>
            <a:ext cx="9034380" cy="3147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көмірсутек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булары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гидрооқшаулау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жүргізу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асфальт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төсеу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кезінде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хлор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құбырларды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(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жылу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желілерін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)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залалсыздандыру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кезінде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/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−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еріткіш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булары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сырлау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жүргізу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кезінде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Құрылыс-монтаждау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жұмыстарының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барлық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кезеңінде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барлығы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7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стационарлық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шығарындылар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көзі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қарастырылады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,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оның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ішінде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: 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1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ұйымдастырылған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және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6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ұйымдастырылмаған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көз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кезеңінде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атмосфералық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ауаға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шығарылатын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ластаушы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заттардың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жалпы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мөлшері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2,788532 г/с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немесе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0,7401063 т/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кезең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құрайды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кезеңінде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стационарлық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көздерден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атмосфералық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ауаға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шығарылатын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ластаушы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заттардың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жалпы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мөлшері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1,248801 г/с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немесе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0,0506753 т/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кезең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құрайды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кезеңінде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жылжымалы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көздерден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атмосфералық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ауаға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шығарылатын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ластаушы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заттардың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жалпы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мөлшері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1,539731 г/с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немесе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0,689431 т/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кезең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құрайды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Құрылыс-монтаждау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жұмыстары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кезеңінде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стационарлық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көздерден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атмосфералық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ауаға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қауіптіліктің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1–4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сыныптарына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жататын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шамамен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26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атаудағы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ластаушы</a:t>
            </a:r>
            <a:r>
              <a:rPr lang="ru-RU" sz="14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1" i="0" dirty="0" err="1">
                <a:solidFill>
                  <a:srgbClr val="0D0D0D"/>
                </a:solidFill>
                <a:effectLst/>
                <a:latin typeface="-apple-system-body"/>
              </a:rPr>
              <a:t>заттардың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шығарындылары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sz="1400" b="0" i="0" dirty="0" err="1">
                <a:solidFill>
                  <a:srgbClr val="0D0D0D"/>
                </a:solidFill>
                <a:effectLst/>
                <a:latin typeface="-apple-system-body"/>
              </a:rPr>
              <a:t>күтіледі</a:t>
            </a:r>
            <a:r>
              <a:rPr lang="ru-RU" sz="1400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just">
              <a:spcBef>
                <a:spcPts val="300"/>
              </a:spcBef>
            </a:pP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057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097" y="-510684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0" y="6366217"/>
            <a:ext cx="585216" cy="354541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0" y="6382204"/>
            <a:ext cx="482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1960474" y="930314"/>
            <a:ext cx="8770923" cy="33855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атмосфераға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шығарылатын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ластаушы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заттардың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тізбесі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1" name="Диаграмма 1">
            <a:extLst>
              <a:ext uri="{FF2B5EF4-FFF2-40B4-BE49-F238E27FC236}">
                <a16:creationId xmlns:a16="http://schemas.microsoft.com/office/drawing/2014/main" id="{C8443466-48E4-4898-A059-402813974636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467" y="1601958"/>
            <a:ext cx="8923866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326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-15576" y="6410890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79674" y="6466876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439378" y="1013823"/>
            <a:ext cx="7085622" cy="33855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pl-PL" sz="14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16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Атмосфералық</a:t>
            </a:r>
            <a:r>
              <a:rPr lang="ru-RU" altLang="pl-PL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16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ауаға</a:t>
            </a:r>
            <a:r>
              <a:rPr lang="ru-RU" altLang="pl-PL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16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әсерді</a:t>
            </a:r>
            <a:r>
              <a:rPr lang="ru-RU" altLang="pl-PL" sz="16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16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бағалау</a:t>
            </a:r>
            <a:endParaRPr lang="pl-PL" altLang="pl-PL" sz="16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16948"/>
              </p:ext>
            </p:extLst>
          </p:nvPr>
        </p:nvGraphicFramePr>
        <p:xfrm>
          <a:off x="1014931" y="2062673"/>
          <a:ext cx="9934516" cy="22867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1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84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көрсеткіштері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Балл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ауқымы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салыстырмалы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 және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бұзылу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рейтингі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73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Құрылыс кезеңі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5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ә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сер</a:t>
                      </a:r>
                      <a:r>
                        <a:rPr lang="ru-RU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aseline="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етуд</a:t>
                      </a:r>
                      <a:r>
                        <a:rPr lang="kk-KZ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ің </a:t>
                      </a:r>
                      <a:r>
                        <a:rPr lang="ru-RU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кеңістіктік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масштабы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ә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сер</a:t>
                      </a:r>
                      <a:r>
                        <a:rPr lang="ru-RU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aseline="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етуд</a:t>
                      </a:r>
                      <a:r>
                        <a:rPr lang="kk-KZ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ің уақытша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масштабы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Орташа ұзақтығы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kk-KZ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етудің қарқындылығы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Әлсіз</a:t>
                      </a:r>
                      <a:endParaRPr lang="ru-RU" sz="1600" b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7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Интеграль</a:t>
                      </a:r>
                      <a:r>
                        <a:rPr lang="kk-KZ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дық бағалау</a:t>
                      </a:r>
                      <a:endParaRPr lang="ru-RU" sz="16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Төмен</a:t>
                      </a:r>
                      <a:endParaRPr lang="ru-RU" sz="16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19426" y="1324009"/>
            <a:ext cx="11325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Қоршаған ортаға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әсерді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негізінде ҚР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Қоршаға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2010 жылғы 29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қазандағы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270-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бұйрығымен бекітілген </a:t>
            </a:r>
            <a:r>
              <a:rPr lang="kk-KZ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«Қ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оршаған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ортаға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шаруашылық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қызметтің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әсерін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жүргізу жөніндегі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нұсқаулар</a:t>
            </a:r>
            <a:r>
              <a:rPr lang="kk-KZ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нормативі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пайдаланылады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4819B9F4-3C07-4C38-8762-795CED1AAD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366115"/>
              </p:ext>
            </p:extLst>
          </p:nvPr>
        </p:nvGraphicFramePr>
        <p:xfrm>
          <a:off x="1014931" y="4349413"/>
          <a:ext cx="9934516" cy="11051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1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051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көрсеткіштері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ауқымы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салыстырмалы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және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бұзылу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рейтингі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7549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439378" y="1117340"/>
            <a:ext cx="7085622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pl-PL" sz="2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Жер үсті және жер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асты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суларын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қорғау</a:t>
            </a:r>
            <a:endParaRPr lang="pl-PL" altLang="pl-PL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60027" y="3752854"/>
            <a:ext cx="4944833" cy="529739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Суды тұтыну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1151" y="1837663"/>
            <a:ext cx="114671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мердігердің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қанағаттандырылады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Құрылыс-монтаждау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ҚМЖ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суды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көзделеді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әкелінген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бөтелкедегі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су.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71127" y="4983044"/>
            <a:ext cx="4742755" cy="84773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Ауыз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су, </a:t>
            </a:r>
            <a:r>
              <a:rPr lang="ru-RU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шаруашылық-тұрмыстық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сумен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жабдықтау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19,44 м</a:t>
            </a:r>
            <a:r>
              <a:rPr lang="ru-RU" b="1" baseline="30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endParaRPr lang="ru-RU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564896" y="4983045"/>
            <a:ext cx="4571190" cy="82182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қажеттіліктері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шаңды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басу – 43,336 м</a:t>
            </a:r>
            <a:r>
              <a:rPr lang="ru-RU" b="1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6644143" y="4326066"/>
            <a:ext cx="1037858" cy="656978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4279613" y="4296656"/>
            <a:ext cx="1207697" cy="658262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5913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439378" y="996574"/>
            <a:ext cx="7085622" cy="33855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pl-PL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Жер үсті және жер </a:t>
            </a:r>
            <a:r>
              <a:rPr lang="ru-RU" altLang="pl-PL" sz="1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асты</a:t>
            </a:r>
            <a:r>
              <a:rPr lang="ru-RU" altLang="pl-PL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altLang="pl-PL" sz="16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суларын</a:t>
            </a:r>
            <a:r>
              <a:rPr lang="ru-RU" altLang="pl-PL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қорғау</a:t>
            </a:r>
            <a:endParaRPr lang="pl-PL" altLang="pl-PL" sz="16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09771" y="1472737"/>
            <a:ext cx="4944833" cy="529739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бұру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0E9315-0B71-4DFA-B872-40FDC863D937}"/>
              </a:ext>
            </a:extLst>
          </p:cNvPr>
          <p:cNvSpPr txBox="1"/>
          <p:nvPr/>
        </p:nvSpPr>
        <p:spPr>
          <a:xfrm>
            <a:off x="1502429" y="2140085"/>
            <a:ext cx="8959516" cy="4849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сарқынды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кәдеге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түпкілікті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мердігердің-мердігер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l" rtl="0"/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кезеңінде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қажеттіліктері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үшін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су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мердігер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ұйымның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автокөлігімен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жеткізіледі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Ауызсу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қажеттіліктері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үшін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әкелінетін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бөтелкедегі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су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пайдаланылады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Пайдалану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1" i="0" dirty="0" err="1">
                <a:solidFill>
                  <a:srgbClr val="0D0D0D"/>
                </a:solidFill>
                <a:effectLst/>
                <a:latin typeface="-apple-system-body"/>
              </a:rPr>
              <a:t>кезеңінде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: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«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Үлкен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Шаған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» МАС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қазандығын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сумен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жабдықтау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көзі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Ду100 полиэтилен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құбырларынан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жасалған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қолданыстағы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су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құбыры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желісі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Желідегі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судың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жұмыс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қысымы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0,18 МПа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құрайды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Су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қорғау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аймақтары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белдеулері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, су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қорғау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аймақтары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мен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белдеулерін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белгілеу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қажеттілігі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туындамайды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l" rtl="0"/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Қазандық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құрылысы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кезінде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жобаланатын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учаскеден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ең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жақын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су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объектісіне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(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Құшым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өзені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)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дейінгі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қашықтық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2 км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 «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Үлкен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Шаған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» МАС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аумағының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ru-RU" b="0" i="0" dirty="0" err="1">
                <a:solidFill>
                  <a:srgbClr val="0D0D0D"/>
                </a:solidFill>
                <a:effectLst/>
                <a:latin typeface="-apple-system-body"/>
              </a:rPr>
              <a:t>шекарасынан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 – </a:t>
            </a:r>
            <a:r>
              <a:rPr lang="ru-RU" b="1" i="0" dirty="0">
                <a:solidFill>
                  <a:srgbClr val="0D0D0D"/>
                </a:solidFill>
                <a:effectLst/>
                <a:latin typeface="-apple-system-body"/>
              </a:rPr>
              <a:t>1,990 км</a:t>
            </a:r>
            <a:r>
              <a:rPr lang="ru-RU" b="0" i="0" dirty="0">
                <a:solidFill>
                  <a:srgbClr val="0D0D0D"/>
                </a:solidFill>
                <a:effectLst/>
                <a:latin typeface="-apple-system-body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387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A863ED-9E70-4CEF-A540-4A676CC1E95D}"/>
              </a:ext>
            </a:extLst>
          </p:cNvPr>
          <p:cNvSpPr/>
          <p:nvPr/>
        </p:nvSpPr>
        <p:spPr>
          <a:xfrm>
            <a:off x="2439378" y="996574"/>
            <a:ext cx="7085622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pl-PL" sz="2000" b="1" dirty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Жер үсті және жер </a:t>
            </a:r>
            <a:r>
              <a:rPr lang="ru-RU" altLang="pl-PL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асты</a:t>
            </a:r>
            <a:r>
              <a:rPr lang="ru-RU" altLang="pl-PL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суларын</a:t>
            </a:r>
            <a:r>
              <a:rPr lang="ru-RU" altLang="pl-PL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қорғау</a:t>
            </a:r>
            <a:endParaRPr lang="pl-PL" altLang="pl-PL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006253" y="3611235"/>
            <a:ext cx="6112944" cy="548234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жөніндегі іс-шаралар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27584" y="4512894"/>
            <a:ext cx="2592288" cy="143638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Отынның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кемуі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төгілуін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болдырмау үшін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профилактикалық жұмыстар жүргізу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97355" y="2416261"/>
            <a:ext cx="2923287" cy="769353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Шикізатты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материалдарды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қалдықтарын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Соединительная линия уступом 14"/>
          <p:cNvCxnSpPr/>
          <p:nvPr/>
        </p:nvCxnSpPr>
        <p:spPr>
          <a:xfrm rot="10800000" flipV="1">
            <a:off x="2063871" y="3885352"/>
            <a:ext cx="925393" cy="615842"/>
          </a:xfrm>
          <a:prstGeom prst="bentConnector2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/>
          <p:nvPr/>
        </p:nvCxnSpPr>
        <p:spPr>
          <a:xfrm>
            <a:off x="9136186" y="3945864"/>
            <a:ext cx="966839" cy="576863"/>
          </a:xfrm>
          <a:prstGeom prst="bentConnector2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8948162" y="4556717"/>
            <a:ext cx="2520280" cy="147616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ұйымға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шарттық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әкетілетін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327417" y="1525470"/>
            <a:ext cx="3744416" cy="548234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507788" y="2500973"/>
            <a:ext cx="2592288" cy="64661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Автокөліктен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  <a:r>
              <a:rPr lang="kk-KZ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өгілулер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359465" y="2481536"/>
            <a:ext cx="2520280" cy="66462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Ағынды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сулардың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төгілуі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Соединительная линия уступом 20"/>
          <p:cNvCxnSpPr/>
          <p:nvPr/>
        </p:nvCxnSpPr>
        <p:spPr>
          <a:xfrm rot="10800000" flipV="1">
            <a:off x="3768155" y="1793159"/>
            <a:ext cx="576065" cy="706165"/>
          </a:xfrm>
          <a:prstGeom prst="bentConnector2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/>
          <p:nvPr/>
        </p:nvCxnSpPr>
        <p:spPr>
          <a:xfrm>
            <a:off x="8068765" y="1802694"/>
            <a:ext cx="972109" cy="680265"/>
          </a:xfrm>
          <a:prstGeom prst="bentConnector3">
            <a:avLst>
              <a:gd name="adj1" fmla="val 99219"/>
            </a:avLst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4984338" y="4585090"/>
            <a:ext cx="2736304" cy="148932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Өнеркәсіптік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қалдықтарды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жинауға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металл</a:t>
            </a:r>
          </a:p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контейнерлер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</a:t>
            </a:r>
          </a:p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бөшкелер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6199625" y="4203651"/>
            <a:ext cx="0" cy="309243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6199625" y="2107018"/>
            <a:ext cx="0" cy="309243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564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26" name="pole tekstowe 2"/>
          <p:cNvSpPr txBox="1">
            <a:spLocks noChangeArrowheads="1"/>
          </p:cNvSpPr>
          <p:nvPr/>
        </p:nvSpPr>
        <p:spPr bwMode="auto">
          <a:xfrm>
            <a:off x="1957331" y="920262"/>
            <a:ext cx="80497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sz="18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Жерүсті</a:t>
            </a:r>
            <a:r>
              <a:rPr lang="ru-RU" sz="18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жерасты</a:t>
            </a:r>
            <a:r>
              <a:rPr lang="ru-RU" sz="18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суларына</a:t>
            </a:r>
            <a:r>
              <a:rPr lang="ru-RU" sz="18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әсерді</a:t>
            </a:r>
            <a:r>
              <a:rPr lang="ru-RU" sz="18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endParaRPr lang="pl-PL" altLang="pl-PL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9B3F54F3-7E2B-4DA2-BABA-9A46B5FDC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572108"/>
              </p:ext>
            </p:extLst>
          </p:nvPr>
        </p:nvGraphicFramePr>
        <p:xfrm>
          <a:off x="918678" y="1395228"/>
          <a:ext cx="9934516" cy="22867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1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84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көрсеткіштері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ауқымы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салыстырмалы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және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бұзылу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рейтингі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73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Құрылыс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5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</a:t>
                      </a:r>
                      <a:r>
                        <a:rPr lang="ru-RU" sz="16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етуд</a:t>
                      </a:r>
                      <a:r>
                        <a:rPr lang="kk-KZ" sz="16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ің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кеңістіктік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масштабы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Жергілікті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</a:t>
                      </a:r>
                      <a:r>
                        <a:rPr lang="ru-RU" sz="16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етуд</a:t>
                      </a:r>
                      <a:r>
                        <a:rPr lang="kk-KZ" sz="16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ің уақытша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масштабы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кратковременный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kk-KZ" sz="16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етудің қарқындылығы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Елеусіз</a:t>
                      </a:r>
                      <a:endParaRPr lang="ru-RU" sz="1600" b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7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Интеграль</a:t>
                      </a:r>
                      <a:r>
                        <a:rPr lang="kk-KZ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дық бағалау</a:t>
                      </a:r>
                      <a:endParaRPr lang="ru-RU" sz="16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Төмен</a:t>
                      </a:r>
                      <a:endParaRPr lang="ru-RU" sz="16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7D17B7A-31A8-459D-9452-F19653F81F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38944"/>
              </p:ext>
            </p:extLst>
          </p:nvPr>
        </p:nvGraphicFramePr>
        <p:xfrm>
          <a:off x="918678" y="3681968"/>
          <a:ext cx="9934516" cy="5383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1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көрсеткіштері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ауқымы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салыстырмалы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және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бұзылу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рейтингі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267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094" y="-417284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100638" y="6346099"/>
            <a:ext cx="638664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181" y="6387414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26" name="pole tekstowe 2"/>
          <p:cNvSpPr txBox="1">
            <a:spLocks noChangeArrowheads="1"/>
          </p:cNvSpPr>
          <p:nvPr/>
        </p:nvSpPr>
        <p:spPr bwMode="auto">
          <a:xfrm>
            <a:off x="1957331" y="920262"/>
            <a:ext cx="80497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Өндіріс және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тұтыну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қалдықтарын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басқару</a:t>
            </a:r>
            <a:endParaRPr lang="pl-PL" altLang="pl-PL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25319" y="1344224"/>
            <a:ext cx="2220466" cy="4133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ілім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48289" y="1368649"/>
            <a:ext cx="2589585" cy="4133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Қалдық түрі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85972" y="1385881"/>
            <a:ext cx="2303000" cy="49738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Бөгде ұйымдарға беру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308711" y="1927214"/>
            <a:ext cx="2994051" cy="274117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25319" y="2285526"/>
            <a:ext cx="2178376" cy="469147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техникасын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51033" y="2976641"/>
            <a:ext cx="2202413" cy="43647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Дәнекерлеу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51033" y="3543022"/>
            <a:ext cx="2220466" cy="63809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-монтаж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 б.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084623" y="6050910"/>
            <a:ext cx="2220466" cy="52589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Жұмысшылардың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469171" y="2346539"/>
            <a:ext cx="2592288" cy="47161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Майланған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шүберек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1400" dirty="0">
                <a:solidFill>
                  <a:schemeClr val="bg2">
                    <a:lumMod val="10000"/>
                  </a:schemeClr>
                </a:solidFill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Құрылыс/</a:t>
            </a:r>
            <a:r>
              <a:rPr lang="ru-RU" sz="14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483542" y="2993905"/>
            <a:ext cx="2678632" cy="46205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Дәнекерлеу</a:t>
            </a:r>
            <a:r>
              <a:rPr lang="ru-RU" sz="13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электродтарының</a:t>
            </a:r>
            <a:r>
              <a:rPr lang="ru-RU" sz="13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тұқылдары</a:t>
            </a:r>
            <a:endParaRPr lang="ru-RU" sz="13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439380" y="4341471"/>
            <a:ext cx="2678632" cy="50388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0" u="none" strike="noStrike" baseline="0" dirty="0">
                <a:solidFill>
                  <a:srgbClr val="181717"/>
                </a:solidFill>
                <a:latin typeface="TimesNewRomanPS-BoldMT"/>
              </a:rPr>
              <a:t>Лак</a:t>
            </a:r>
            <a:r>
              <a:rPr lang="ru-RU" sz="1400" b="1" i="0" u="none" strike="noStrike" baseline="0" dirty="0">
                <a:solidFill>
                  <a:srgbClr val="181717"/>
                </a:solidFill>
                <a:latin typeface="Times New Roman" panose="02020603050405020304" pitchFamily="18" charset="0"/>
              </a:rPr>
              <a:t>-</a:t>
            </a:r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бояу</a:t>
            </a:r>
            <a:r>
              <a:rPr lang="ru-RU" sz="1400" b="1" i="0" u="none" strike="noStrike" baseline="0" dirty="0">
                <a:solidFill>
                  <a:srgbClr val="181717"/>
                </a:solidFill>
                <a:latin typeface="TimesNewRomanPS-BoldMT"/>
              </a:rPr>
              <a:t> </a:t>
            </a:r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материалдарынан</a:t>
            </a:r>
            <a:endParaRPr lang="ru-RU" sz="1400" b="1" i="0" u="none" strike="noStrike" baseline="0" dirty="0">
              <a:solidFill>
                <a:srgbClr val="181717"/>
              </a:solidFill>
              <a:latin typeface="TimesNewRomanPS-BoldMT"/>
            </a:endParaRPr>
          </a:p>
          <a:p>
            <a:pPr algn="ctr"/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босаған</a:t>
            </a:r>
            <a:r>
              <a:rPr lang="ru-RU" sz="1400" b="1" i="0" u="none" strike="noStrike" baseline="0" dirty="0">
                <a:solidFill>
                  <a:srgbClr val="181717"/>
                </a:solidFill>
                <a:latin typeface="TimesNewRomanPS-BoldMT"/>
              </a:rPr>
              <a:t> </a:t>
            </a:r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ыдыс</a:t>
            </a:r>
            <a:endParaRPr lang="ru-RU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495692" y="3555485"/>
            <a:ext cx="2654332" cy="65142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қалдықтары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абразивті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құм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металл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сынықтары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434860" y="6054928"/>
            <a:ext cx="2703014" cy="59288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Аралас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тұрмыстық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442022" y="3633318"/>
            <a:ext cx="2487769" cy="506907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470116" y="2978074"/>
            <a:ext cx="2474760" cy="47161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409322" y="4312146"/>
            <a:ext cx="2479650" cy="58668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419772" y="2273497"/>
            <a:ext cx="2487769" cy="47161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</a:t>
            </a:r>
          </a:p>
        </p:txBody>
      </p:sp>
      <p:cxnSp>
        <p:nvCxnSpPr>
          <p:cNvPr id="29" name="Прямая со стрелкой 28"/>
          <p:cNvCxnSpPr>
            <a:endCxn id="18" idx="1"/>
          </p:cNvCxnSpPr>
          <p:nvPr/>
        </p:nvCxnSpPr>
        <p:spPr>
          <a:xfrm>
            <a:off x="3181869" y="2582345"/>
            <a:ext cx="1287302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7162174" y="3204650"/>
            <a:ext cx="1279848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3253446" y="3204650"/>
            <a:ext cx="1176150" cy="923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cxnSpLocks/>
            <a:endCxn id="23" idx="1"/>
          </p:cNvCxnSpPr>
          <p:nvPr/>
        </p:nvCxnSpPr>
        <p:spPr>
          <a:xfrm>
            <a:off x="7162174" y="3871148"/>
            <a:ext cx="1279848" cy="15624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6" idx="3"/>
          </p:cNvCxnSpPr>
          <p:nvPr/>
        </p:nvCxnSpPr>
        <p:spPr>
          <a:xfrm>
            <a:off x="3271499" y="3862069"/>
            <a:ext cx="1136784" cy="14195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7079729" y="2579069"/>
            <a:ext cx="1362293" cy="3276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Скругленный прямоугольник 40"/>
          <p:cNvSpPr/>
          <p:nvPr/>
        </p:nvSpPr>
        <p:spPr>
          <a:xfrm>
            <a:off x="1084623" y="4351432"/>
            <a:ext cx="2194036" cy="49724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Бояу жұмыстары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3258284" y="4600055"/>
            <a:ext cx="1149999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20" idx="3"/>
            <a:endCxn id="25" idx="1"/>
          </p:cNvCxnSpPr>
          <p:nvPr/>
        </p:nvCxnSpPr>
        <p:spPr>
          <a:xfrm>
            <a:off x="7118012" y="4593413"/>
            <a:ext cx="1291310" cy="12077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3309243" y="6324195"/>
            <a:ext cx="1149999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Скругленный прямоугольник 49"/>
          <p:cNvSpPr/>
          <p:nvPr/>
        </p:nvSpPr>
        <p:spPr>
          <a:xfrm>
            <a:off x="8497647" y="5983924"/>
            <a:ext cx="2479650" cy="59288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Прямая со стрелкой 50"/>
          <p:cNvCxnSpPr>
            <a:endCxn id="50" idx="1"/>
          </p:cNvCxnSpPr>
          <p:nvPr/>
        </p:nvCxnSpPr>
        <p:spPr>
          <a:xfrm flipV="1">
            <a:off x="7137874" y="6280367"/>
            <a:ext cx="1359773" cy="365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Скругленный прямоугольник 69"/>
          <p:cNvSpPr/>
          <p:nvPr/>
        </p:nvSpPr>
        <p:spPr>
          <a:xfrm>
            <a:off x="4344704" y="5709807"/>
            <a:ext cx="2994051" cy="274117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Тұтыну қалдықтары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080108" y="5094200"/>
            <a:ext cx="2194036" cy="49724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Курылыс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кезен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469171" y="5049479"/>
            <a:ext cx="2678632" cy="50388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Отын калдыгы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3289381" y="5349085"/>
            <a:ext cx="1149999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endCxn id="52" idx="1"/>
          </p:cNvCxnSpPr>
          <p:nvPr/>
        </p:nvCxnSpPr>
        <p:spPr>
          <a:xfrm>
            <a:off x="7128630" y="5342823"/>
            <a:ext cx="1351135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Скругленный прямоугольник 51"/>
          <p:cNvSpPr/>
          <p:nvPr/>
        </p:nvSpPr>
        <p:spPr>
          <a:xfrm>
            <a:off x="8479765" y="5049479"/>
            <a:ext cx="2479650" cy="58668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9906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26" name="pole tekstowe 2"/>
          <p:cNvSpPr txBox="1">
            <a:spLocks noChangeArrowheads="1"/>
          </p:cNvSpPr>
          <p:nvPr/>
        </p:nvSpPr>
        <p:spPr bwMode="auto">
          <a:xfrm>
            <a:off x="1957331" y="920262"/>
            <a:ext cx="80497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Өндіріс және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тұтыну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қалдықтарын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басқару</a:t>
            </a:r>
            <a:endParaRPr lang="pl-PL" altLang="pl-PL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8" name="Схема 37"/>
          <p:cNvGraphicFramePr/>
          <p:nvPr>
            <p:extLst>
              <p:ext uri="{D42A27DB-BD31-4B8C-83A1-F6EECF244321}">
                <p14:modId xmlns:p14="http://schemas.microsoft.com/office/powerpoint/2010/main" val="3641268092"/>
              </p:ext>
            </p:extLst>
          </p:nvPr>
        </p:nvGraphicFramePr>
        <p:xfrm>
          <a:off x="730249" y="1511165"/>
          <a:ext cx="9630075" cy="4251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F67322-768F-4C5B-ACD8-1D0606B296B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2388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</a:p>
        </p:txBody>
      </p:sp>
      <p:sp>
        <p:nvSpPr>
          <p:cNvPr id="26" name="pole tekstowe 2"/>
          <p:cNvSpPr txBox="1">
            <a:spLocks noChangeArrowheads="1"/>
          </p:cNvSpPr>
          <p:nvPr/>
        </p:nvSpPr>
        <p:spPr bwMode="auto">
          <a:xfrm>
            <a:off x="1957331" y="920262"/>
            <a:ext cx="80497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Өндіріс және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тұтыну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қалдықтарын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басқару</a:t>
            </a:r>
            <a:endParaRPr lang="pl-PL" altLang="pl-PL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F67322-768F-4C5B-ACD8-1D0606B296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519801F-96A3-4FA0-9C4B-852A04F0B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283740"/>
              </p:ext>
            </p:extLst>
          </p:nvPr>
        </p:nvGraphicFramePr>
        <p:xfrm>
          <a:off x="838200" y="1510749"/>
          <a:ext cx="10515600" cy="4531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31545">
                  <a:extLst>
                    <a:ext uri="{9D8B030D-6E8A-4147-A177-3AD203B41FA5}">
                      <a16:colId xmlns:a16="http://schemas.microsoft.com/office/drawing/2014/main" val="2251527667"/>
                    </a:ext>
                  </a:extLst>
                </a:gridCol>
                <a:gridCol w="3358683">
                  <a:extLst>
                    <a:ext uri="{9D8B030D-6E8A-4147-A177-3AD203B41FA5}">
                      <a16:colId xmlns:a16="http://schemas.microsoft.com/office/drawing/2014/main" val="1583252532"/>
                    </a:ext>
                  </a:extLst>
                </a:gridCol>
                <a:gridCol w="2012686">
                  <a:extLst>
                    <a:ext uri="{9D8B030D-6E8A-4147-A177-3AD203B41FA5}">
                      <a16:colId xmlns:a16="http://schemas.microsoft.com/office/drawing/2014/main" val="1033065787"/>
                    </a:ext>
                  </a:extLst>
                </a:gridCol>
                <a:gridCol w="2012686">
                  <a:extLst>
                    <a:ext uri="{9D8B030D-6E8A-4147-A177-3AD203B41FA5}">
                      <a16:colId xmlns:a16="http://schemas.microsoft.com/office/drawing/2014/main" val="1898732804"/>
                    </a:ext>
                  </a:extLst>
                </a:gridCol>
              </a:tblGrid>
              <a:tr h="425785"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отходов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накопленных отходов на существующее положение, т/год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Лимит накопления, т/год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Лимит накопления, т/год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2027год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70644708"/>
                  </a:ext>
                </a:extLst>
              </a:tr>
              <a:tr h="212893"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60844330"/>
                  </a:ext>
                </a:extLst>
              </a:tr>
              <a:tr h="21289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</a:t>
                      </a:r>
                    </a:p>
                  </a:txBody>
                  <a:tcPr marL="106680" marR="1066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798318"/>
                  </a:ext>
                </a:extLst>
              </a:tr>
              <a:tr h="229378">
                <a:tc>
                  <a:txBody>
                    <a:bodyPr/>
                    <a:lstStyle/>
                    <a:p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2,65549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4,93161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549521"/>
                  </a:ext>
                </a:extLst>
              </a:tr>
              <a:tr h="229378">
                <a:tc>
                  <a:txBody>
                    <a:bodyPr/>
                    <a:lstStyle/>
                    <a:p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отходов производства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2,18299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4,05411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63570615"/>
                  </a:ext>
                </a:extLst>
              </a:tr>
              <a:tr h="229378">
                <a:tc>
                  <a:txBody>
                    <a:bodyPr/>
                    <a:lstStyle/>
                    <a:p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отходов потребления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0,4725</a:t>
                      </a:r>
                    </a:p>
                  </a:txBody>
                  <a:tcPr marL="106680" marR="1066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0,8775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72974438"/>
                  </a:ext>
                </a:extLst>
              </a:tr>
              <a:tr h="21289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Опасные отходы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56840"/>
                  </a:ext>
                </a:extLst>
              </a:tr>
              <a:tr h="212893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Отходы от лакокрасочных работ 15 01 10*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06680" marR="1066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2,0027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3,7193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83894944"/>
                  </a:ext>
                </a:extLst>
              </a:tr>
              <a:tr h="212893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Промасленная ветошь 15 02 02*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0,00014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0,00026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93503757"/>
                  </a:ext>
                </a:extLst>
              </a:tr>
              <a:tr h="21289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опасные отходы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131326"/>
                  </a:ext>
                </a:extLst>
              </a:tr>
              <a:tr h="425785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Огарки сварочных электродов</a:t>
                      </a:r>
                    </a:p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12 01 13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0,00798</a:t>
                      </a:r>
                    </a:p>
                  </a:txBody>
                  <a:tcPr marL="106680" marR="1066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0,01482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80390797"/>
                  </a:ext>
                </a:extLst>
              </a:tr>
              <a:tr h="425785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Отходы медпункта 18 01 04</a:t>
                      </a:r>
                    </a:p>
                  </a:txBody>
                  <a:tcPr marL="106680" marR="1066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0,00063</a:t>
                      </a:r>
                    </a:p>
                  </a:txBody>
                  <a:tcPr marL="106680" marR="1066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0,00117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45357001"/>
                  </a:ext>
                </a:extLst>
              </a:tr>
              <a:tr h="212893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Отходы строительных материалов 17 09 04</a:t>
                      </a:r>
                    </a:p>
                  </a:txBody>
                  <a:tcPr marL="106680" marR="1066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0,105</a:t>
                      </a:r>
                    </a:p>
                  </a:txBody>
                  <a:tcPr marL="106680" marR="1066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0,195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68399279"/>
                  </a:ext>
                </a:extLst>
              </a:tr>
              <a:tr h="212893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kk-KZ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тходы пластмассы </a:t>
                      </a: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20 01 39</a:t>
                      </a:r>
                    </a:p>
                  </a:txBody>
                  <a:tcPr marL="106680" marR="1066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06680" marR="1066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0,06654</a:t>
                      </a:r>
                    </a:p>
                  </a:txBody>
                  <a:tcPr marL="106680" marR="1066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0,12356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94339767"/>
                  </a:ext>
                </a:extLst>
              </a:tr>
              <a:tr h="267430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Твердо-бытовые отходы  20 03 99</a:t>
                      </a:r>
                    </a:p>
                  </a:txBody>
                  <a:tcPr marL="106680" marR="1066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0,4725</a:t>
                      </a:r>
                    </a:p>
                  </a:txBody>
                  <a:tcPr marL="106680" marR="1066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0,8775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5630729"/>
                  </a:ext>
                </a:extLst>
              </a:tr>
              <a:tr h="212893">
                <a:tc gridSpan="4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Зеркальные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83639"/>
                  </a:ext>
                </a:extLst>
              </a:tr>
              <a:tr h="229378">
                <a:tc>
                  <a:txBody>
                    <a:bodyPr/>
                    <a:lstStyle/>
                    <a:p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106680" marR="1066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15772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43393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</a:p>
        </p:txBody>
      </p:sp>
      <p:sp>
        <p:nvSpPr>
          <p:cNvPr id="26" name="pole tekstowe 2"/>
          <p:cNvSpPr txBox="1">
            <a:spLocks noChangeArrowheads="1"/>
          </p:cNvSpPr>
          <p:nvPr/>
        </p:nvSpPr>
        <p:spPr bwMode="auto">
          <a:xfrm>
            <a:off x="1957331" y="1034271"/>
            <a:ext cx="80497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sz="20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0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жамылғысын</a:t>
            </a:r>
            <a:r>
              <a:rPr lang="ru-RU" sz="20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endParaRPr lang="pl-PL" altLang="pl-PL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9">
            <a:extLst>
              <a:ext uri="{FF2B5EF4-FFF2-40B4-BE49-F238E27FC236}">
                <a16:creationId xmlns:a16="http://schemas.microsoft.com/office/drawing/2014/main" id="{40D46EEF-0CE5-4A73-8F7A-9B311743A8E5}"/>
              </a:ext>
            </a:extLst>
          </p:cNvPr>
          <p:cNvSpPr/>
          <p:nvPr/>
        </p:nvSpPr>
        <p:spPr>
          <a:xfrm>
            <a:off x="4371546" y="1967721"/>
            <a:ext cx="3744416" cy="548234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Топрақты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ластаудың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15">
            <a:extLst>
              <a:ext uri="{FF2B5EF4-FFF2-40B4-BE49-F238E27FC236}">
                <a16:creationId xmlns:a16="http://schemas.microsoft.com/office/drawing/2014/main" id="{31B67671-DDB4-4C73-9EC1-4F594F14F2D1}"/>
              </a:ext>
            </a:extLst>
          </p:cNvPr>
          <p:cNvSpPr/>
          <p:nvPr/>
        </p:nvSpPr>
        <p:spPr>
          <a:xfrm>
            <a:off x="4820655" y="2824577"/>
            <a:ext cx="3099305" cy="733707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қалдықтардың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ластануы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қауыпсіздігі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6">
            <a:extLst>
              <a:ext uri="{FF2B5EF4-FFF2-40B4-BE49-F238E27FC236}">
                <a16:creationId xmlns:a16="http://schemas.microsoft.com/office/drawing/2014/main" id="{D1598C0C-0C9B-4FDC-B2DA-DE627014D97B}"/>
              </a:ext>
            </a:extLst>
          </p:cNvPr>
          <p:cNvSpPr/>
          <p:nvPr/>
        </p:nvSpPr>
        <p:spPr>
          <a:xfrm>
            <a:off x="4468847" y="3860232"/>
            <a:ext cx="3744416" cy="548234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барынша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Соединительная линия уступом 17">
            <a:extLst>
              <a:ext uri="{FF2B5EF4-FFF2-40B4-BE49-F238E27FC236}">
                <a16:creationId xmlns:a16="http://schemas.microsoft.com/office/drawing/2014/main" id="{AFA1DC58-2669-44D5-9CA7-BC251CF620A2}"/>
              </a:ext>
            </a:extLst>
          </p:cNvPr>
          <p:cNvCxnSpPr>
            <a:stCxn id="11" idx="1"/>
            <a:endCxn id="13" idx="0"/>
          </p:cNvCxnSpPr>
          <p:nvPr/>
        </p:nvCxnSpPr>
        <p:spPr>
          <a:xfrm rot="10800000" flipV="1">
            <a:off x="3671491" y="4134349"/>
            <a:ext cx="797357" cy="576064"/>
          </a:xfrm>
          <a:prstGeom prst="bentConnector2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9">
            <a:extLst>
              <a:ext uri="{FF2B5EF4-FFF2-40B4-BE49-F238E27FC236}">
                <a16:creationId xmlns:a16="http://schemas.microsoft.com/office/drawing/2014/main" id="{AB37554C-D0DC-4348-86F7-C70A242959F4}"/>
              </a:ext>
            </a:extLst>
          </p:cNvPr>
          <p:cNvSpPr/>
          <p:nvPr/>
        </p:nvSpPr>
        <p:spPr>
          <a:xfrm>
            <a:off x="2375346" y="4710413"/>
            <a:ext cx="2592288" cy="93610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жолдармен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21">
            <a:extLst>
              <a:ext uri="{FF2B5EF4-FFF2-40B4-BE49-F238E27FC236}">
                <a16:creationId xmlns:a16="http://schemas.microsoft.com/office/drawing/2014/main" id="{8911824B-0D06-4C6F-B118-9A53C1220EB5}"/>
              </a:ext>
            </a:extLst>
          </p:cNvPr>
          <p:cNvSpPr/>
          <p:nvPr/>
        </p:nvSpPr>
        <p:spPr>
          <a:xfrm>
            <a:off x="7919962" y="4710413"/>
            <a:ext cx="2520280" cy="93610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Қалдықтарды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орындарда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жинау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Соединительная линия уступом 27">
            <a:extLst>
              <a:ext uri="{FF2B5EF4-FFF2-40B4-BE49-F238E27FC236}">
                <a16:creationId xmlns:a16="http://schemas.microsoft.com/office/drawing/2014/main" id="{B5DD270F-4D2A-40F9-86F9-0EDD80A78134}"/>
              </a:ext>
            </a:extLst>
          </p:cNvPr>
          <p:cNvCxnSpPr/>
          <p:nvPr/>
        </p:nvCxnSpPr>
        <p:spPr>
          <a:xfrm>
            <a:off x="8213263" y="4134349"/>
            <a:ext cx="648073" cy="576064"/>
          </a:xfrm>
          <a:prstGeom prst="bentConnector3">
            <a:avLst>
              <a:gd name="adj1" fmla="val 98537"/>
            </a:avLst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306F369C-9B47-4FD2-9860-4112BDBCD069}"/>
              </a:ext>
            </a:extLst>
          </p:cNvPr>
          <p:cNvCxnSpPr/>
          <p:nvPr/>
        </p:nvCxnSpPr>
        <p:spPr>
          <a:xfrm>
            <a:off x="6207750" y="2536146"/>
            <a:ext cx="0" cy="288432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2230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26" name="pole tekstowe 2"/>
          <p:cNvSpPr txBox="1">
            <a:spLocks noChangeArrowheads="1"/>
          </p:cNvSpPr>
          <p:nvPr/>
        </p:nvSpPr>
        <p:spPr bwMode="auto">
          <a:xfrm>
            <a:off x="1957331" y="1034271"/>
            <a:ext cx="80497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sz="20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</a:t>
            </a:r>
            <a:r>
              <a:rPr lang="ru-RU" sz="20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жамылғысын</a:t>
            </a:r>
            <a:r>
              <a:rPr lang="ru-RU" sz="20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endParaRPr lang="pl-PL" altLang="pl-PL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B090F91D-274F-4AD4-BF17-41B7F838C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9308"/>
              </p:ext>
            </p:extLst>
          </p:nvPr>
        </p:nvGraphicFramePr>
        <p:xfrm>
          <a:off x="918678" y="1395228"/>
          <a:ext cx="9934515" cy="22867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1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84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көрсеткіштері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ауқымы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салыстырмалы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және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бұзылу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рейтингі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73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Құрылыс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5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</a:t>
                      </a:r>
                      <a:r>
                        <a:rPr lang="ru-RU" sz="16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етуд</a:t>
                      </a:r>
                      <a:r>
                        <a:rPr lang="kk-KZ" sz="16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ің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кеңістіктік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масштабы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Жергілікті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</a:t>
                      </a:r>
                      <a:r>
                        <a:rPr lang="ru-RU" sz="16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етуд</a:t>
                      </a:r>
                      <a:r>
                        <a:rPr lang="kk-KZ" sz="16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ің уақытша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масштабы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Кыска ұзақтығы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kk-KZ" sz="16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етудің қарқындылығы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Әлсіз</a:t>
                      </a:r>
                      <a:endParaRPr lang="ru-RU" sz="1600" b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7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Интеграль</a:t>
                      </a:r>
                      <a:r>
                        <a:rPr lang="kk-KZ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дық бағалау</a:t>
                      </a:r>
                      <a:endParaRPr lang="ru-RU" sz="16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Төмен</a:t>
                      </a:r>
                      <a:endParaRPr lang="ru-RU" sz="16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B44CA7FF-C381-426A-A1B1-65819AA6C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63405"/>
              </p:ext>
            </p:extLst>
          </p:nvPr>
        </p:nvGraphicFramePr>
        <p:xfrm>
          <a:off x="918678" y="3681968"/>
          <a:ext cx="9934516" cy="17169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1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169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көрсеткіштері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ауқымы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салыстырмалы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және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бұзылу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рейтингі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62282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26" name="pole tekstowe 2"/>
          <p:cNvSpPr txBox="1">
            <a:spLocks noChangeArrowheads="1"/>
          </p:cNvSpPr>
          <p:nvPr/>
        </p:nvSpPr>
        <p:spPr bwMode="auto">
          <a:xfrm>
            <a:off x="1957331" y="920262"/>
            <a:ext cx="80497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sz="18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Arial-BoldMT"/>
              </a:rPr>
              <a:t>Өсімдіктер</a:t>
            </a:r>
            <a:r>
              <a:rPr lang="ru-RU" sz="18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Arial-BoldMT"/>
              </a:rPr>
              <a:t> </a:t>
            </a:r>
            <a:r>
              <a:rPr lang="ru-RU" sz="18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Arial-BoldMT"/>
              </a:rPr>
              <a:t>дүниесін</a:t>
            </a:r>
            <a:r>
              <a:rPr lang="ru-RU" sz="18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Arial-BoldMT"/>
              </a:rPr>
              <a:t> </a:t>
            </a:r>
            <a:r>
              <a:rPr lang="ru-RU" sz="18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Arial-BoldMT"/>
              </a:rPr>
              <a:t>қорғау</a:t>
            </a:r>
            <a:endParaRPr lang="pl-PL" altLang="pl-PL" sz="20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109981" y="1457024"/>
            <a:ext cx="3744416" cy="548234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ықтимал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Соединительная линия уступом 10"/>
          <p:cNvCxnSpPr/>
          <p:nvPr/>
        </p:nvCxnSpPr>
        <p:spPr>
          <a:xfrm rot="10800000" flipV="1">
            <a:off x="3420637" y="1700150"/>
            <a:ext cx="689344" cy="706165"/>
          </a:xfrm>
          <a:prstGeom prst="bentConnector2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/>
          <p:nvPr/>
        </p:nvCxnSpPr>
        <p:spPr>
          <a:xfrm>
            <a:off x="7854397" y="1718164"/>
            <a:ext cx="648073" cy="688151"/>
          </a:xfrm>
          <a:prstGeom prst="bentConnector2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4109981" y="3498282"/>
            <a:ext cx="3744416" cy="548234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жөніндегі іс-шаралар</a:t>
            </a:r>
          </a:p>
        </p:txBody>
      </p:sp>
      <p:cxnSp>
        <p:nvCxnSpPr>
          <p:cNvPr id="16" name="Соединительная линия уступом 15"/>
          <p:cNvCxnSpPr/>
          <p:nvPr/>
        </p:nvCxnSpPr>
        <p:spPr>
          <a:xfrm rot="10800000" flipV="1">
            <a:off x="3291987" y="3846708"/>
            <a:ext cx="797357" cy="576064"/>
          </a:xfrm>
          <a:prstGeom prst="bentConnector2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/>
          <p:nvPr/>
        </p:nvCxnSpPr>
        <p:spPr>
          <a:xfrm>
            <a:off x="7895670" y="3856741"/>
            <a:ext cx="648073" cy="576064"/>
          </a:xfrm>
          <a:prstGeom prst="bentConnector3">
            <a:avLst>
              <a:gd name="adj1" fmla="val 98537"/>
            </a:avLst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1508284" y="2428359"/>
            <a:ext cx="2592288" cy="67251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төгу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614037" y="2462699"/>
            <a:ext cx="2736304" cy="67251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Автокөлік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630782" y="2403050"/>
            <a:ext cx="2376265" cy="66462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Жанар-жағармай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материалдарының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төгілуі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5889571" y="2027399"/>
            <a:ext cx="2" cy="378916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1610564" y="4398684"/>
            <a:ext cx="2592288" cy="90932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техникасы мен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көлігінің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бөлінген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</a:t>
            </a:r>
            <a:endParaRPr 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569620" y="4422772"/>
            <a:ext cx="2866350" cy="90932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Қалдықтарды</a:t>
            </a:r>
            <a:r>
              <a:rPr lang="ru-RU" sz="1400" b="1" i="0" u="none" strike="noStrike" baseline="0" dirty="0">
                <a:solidFill>
                  <a:srgbClr val="181717"/>
                </a:solidFill>
                <a:latin typeface="TimesNewRomanPS-BoldMT"/>
              </a:rPr>
              <a:t> </a:t>
            </a:r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арнайы</a:t>
            </a:r>
            <a:endParaRPr lang="ru-RU" sz="1400" b="1" i="0" u="none" strike="noStrike" baseline="0" dirty="0">
              <a:solidFill>
                <a:srgbClr val="181717"/>
              </a:solidFill>
              <a:latin typeface="TimesNewRomanPS-BoldMT"/>
            </a:endParaRPr>
          </a:p>
          <a:p>
            <a:pPr algn="ctr"/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орындарда</a:t>
            </a:r>
            <a:r>
              <a:rPr lang="ru-RU" sz="1400" b="1" i="0" u="none" strike="noStrike" baseline="0" dirty="0">
                <a:solidFill>
                  <a:srgbClr val="181717"/>
                </a:solidFill>
                <a:latin typeface="TimesNewRomanPS-BoldMT"/>
              </a:rPr>
              <a:t> </a:t>
            </a:r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жинау</a:t>
            </a:r>
            <a:r>
              <a:rPr lang="ru-RU" sz="1400" b="1" i="0" u="none" strike="noStrike" baseline="0" dirty="0">
                <a:solidFill>
                  <a:srgbClr val="181717"/>
                </a:solidFill>
                <a:latin typeface="TimesNewRomanPS-BoldMT"/>
              </a:rPr>
              <a:t> </a:t>
            </a:r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және</a:t>
            </a:r>
            <a:endParaRPr lang="ru-RU" sz="1400" b="1" i="0" u="none" strike="noStrike" baseline="0" dirty="0">
              <a:solidFill>
                <a:srgbClr val="181717"/>
              </a:solidFill>
              <a:latin typeface="TimesNewRomanPS-BoldMT"/>
            </a:endParaRPr>
          </a:p>
          <a:p>
            <a:pPr algn="ctr"/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сақтау</a:t>
            </a:r>
            <a:r>
              <a:rPr lang="ru-RU" sz="1400" b="1" i="0" u="none" strike="noStrike" baseline="0" dirty="0">
                <a:solidFill>
                  <a:srgbClr val="181717"/>
                </a:solidFill>
                <a:latin typeface="Times New Roman" panose="02020603050405020304" pitchFamily="18" charset="0"/>
              </a:rPr>
              <a:t>, </a:t>
            </a:r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одан</a:t>
            </a:r>
            <a:r>
              <a:rPr lang="ru-RU" sz="1400" b="1" i="0" u="none" strike="noStrike" baseline="0" dirty="0">
                <a:solidFill>
                  <a:srgbClr val="181717"/>
                </a:solidFill>
                <a:latin typeface="TimesNewRomanPS-BoldMT"/>
              </a:rPr>
              <a:t> </a:t>
            </a:r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әрі</a:t>
            </a:r>
            <a:r>
              <a:rPr lang="ru-RU" sz="1400" b="1" i="0" u="none" strike="noStrike" baseline="0" dirty="0">
                <a:solidFill>
                  <a:srgbClr val="181717"/>
                </a:solidFill>
                <a:latin typeface="TimesNewRomanPS-BoldMT"/>
              </a:rPr>
              <a:t> </a:t>
            </a:r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шарттар</a:t>
            </a:r>
            <a:endParaRPr lang="ru-RU" sz="1400" b="1" i="0" u="none" strike="noStrike" baseline="0" dirty="0">
              <a:solidFill>
                <a:srgbClr val="181717"/>
              </a:solidFill>
              <a:latin typeface="TimesNewRomanPS-BoldMT"/>
            </a:endParaRPr>
          </a:p>
          <a:p>
            <a:pPr algn="ctr"/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бойынша</a:t>
            </a:r>
            <a:r>
              <a:rPr lang="ru-RU" sz="1400" b="1" i="0" u="none" strike="noStrike" baseline="0" dirty="0">
                <a:solidFill>
                  <a:srgbClr val="181717"/>
                </a:solidFill>
                <a:latin typeface="TimesNewRomanPS-BoldMT"/>
              </a:rPr>
              <a:t> </a:t>
            </a:r>
            <a:r>
              <a:rPr lang="ru-RU" sz="1400" b="1" i="0" u="none" strike="noStrike" baseline="0" dirty="0" err="1">
                <a:solidFill>
                  <a:srgbClr val="181717"/>
                </a:solidFill>
                <a:latin typeface="TimesNewRomanPS-BoldMT"/>
              </a:rPr>
              <a:t>тапсыру</a:t>
            </a:r>
            <a:endParaRPr lang="ru-RU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717466" y="4432805"/>
            <a:ext cx="2376265" cy="90932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Топырақ-өсімдік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жамылғысының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жай-күйін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бақылау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5847766" y="4067188"/>
            <a:ext cx="1168" cy="301947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8466008-73B6-4978-9257-843C7794BC72}"/>
              </a:ext>
            </a:extLst>
          </p:cNvPr>
          <p:cNvSpPr txBox="1"/>
          <p:nvPr/>
        </p:nvSpPr>
        <p:spPr>
          <a:xfrm>
            <a:off x="1267359" y="5360848"/>
            <a:ext cx="94296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</a:t>
            </a:r>
            <a:r>
              <a:rPr lang="ru-RU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әлеміне</a:t>
            </a:r>
            <a:r>
              <a:rPr lang="ru-RU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r>
              <a:rPr lang="ru-RU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сипатқа</a:t>
            </a:r>
            <a:r>
              <a:rPr lang="ru-RU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нүктелік</a:t>
            </a:r>
            <a:r>
              <a:rPr lang="ru-RU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</a:t>
            </a:r>
            <a:r>
              <a:rPr lang="ru-RU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005DF55-A43A-4957-B158-4CFBEAB923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373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</a:p>
        </p:txBody>
      </p:sp>
      <p:sp>
        <p:nvSpPr>
          <p:cNvPr id="26" name="pole tekstowe 2"/>
          <p:cNvSpPr txBox="1">
            <a:spLocks noChangeArrowheads="1"/>
          </p:cNvSpPr>
          <p:nvPr/>
        </p:nvSpPr>
        <p:spPr bwMode="auto">
          <a:xfrm>
            <a:off x="1957331" y="1006526"/>
            <a:ext cx="80497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sz="20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</a:t>
            </a:r>
            <a:r>
              <a:rPr lang="ru-RU" sz="20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дүниесін</a:t>
            </a:r>
            <a:r>
              <a:rPr lang="ru-RU" sz="2000" b="1" i="0" u="none" strike="noStrike" baseline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endParaRPr lang="pl-PL" altLang="pl-PL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1F952351-8F6E-435C-AD7C-00B48B6B5B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244054"/>
              </p:ext>
            </p:extLst>
          </p:nvPr>
        </p:nvGraphicFramePr>
        <p:xfrm>
          <a:off x="918678" y="1395228"/>
          <a:ext cx="9934516" cy="22867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1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84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көрсеткіштері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Балл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ауқымы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салыстырмалы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 және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бұзылу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рейтингі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73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Құрылыс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5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ә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сер</a:t>
                      </a:r>
                      <a:r>
                        <a:rPr lang="ru-RU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aseline="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етуд</a:t>
                      </a:r>
                      <a:r>
                        <a:rPr lang="kk-KZ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ің </a:t>
                      </a:r>
                      <a:r>
                        <a:rPr lang="ru-RU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кеңістіктік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масштабы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ә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сер</a:t>
                      </a:r>
                      <a:r>
                        <a:rPr lang="ru-RU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aseline="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етуд</a:t>
                      </a:r>
                      <a:r>
                        <a:rPr lang="kk-KZ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ің уақытша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масштабы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Кыска ұзақтығы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kk-KZ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етудің қарқындылығы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Әлсіз</a:t>
                      </a:r>
                      <a:endParaRPr lang="ru-RU" sz="1600" b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7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Интеграль</a:t>
                      </a:r>
                      <a:r>
                        <a:rPr lang="kk-KZ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дық бағалау</a:t>
                      </a:r>
                      <a:endParaRPr lang="ru-RU" sz="16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Төмен</a:t>
                      </a:r>
                      <a:endParaRPr lang="ru-RU" sz="16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EB31C6AC-96D8-4B96-89B3-B689AF5943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514785"/>
              </p:ext>
            </p:extLst>
          </p:nvPr>
        </p:nvGraphicFramePr>
        <p:xfrm>
          <a:off x="918678" y="3681968"/>
          <a:ext cx="9934516" cy="16851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1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851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көрсеткіштері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ауқымы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салыстырмалы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ету және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бұзылу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рейтингі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03603B0-A0EA-46B2-8B3A-3A2FBFDE6D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9744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sp>
        <p:nvSpPr>
          <p:cNvPr id="26" name="pole tekstowe 2"/>
          <p:cNvSpPr txBox="1">
            <a:spLocks noChangeArrowheads="1"/>
          </p:cNvSpPr>
          <p:nvPr/>
        </p:nvSpPr>
        <p:spPr bwMode="auto">
          <a:xfrm>
            <a:off x="1957331" y="920262"/>
            <a:ext cx="80497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Жануарлар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дүниесін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қорғау</a:t>
            </a:r>
            <a:endParaRPr lang="pl-PL" altLang="pl-PL" sz="2000" b="1" dirty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109981" y="1457024"/>
            <a:ext cx="3744416" cy="548234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0" u="none" strike="noStrike" baseline="0" dirty="0" err="1">
                <a:solidFill>
                  <a:srgbClr val="FFFFFF"/>
                </a:solidFill>
                <a:latin typeface="TimesNewRomanPS-BoldMT"/>
              </a:rPr>
              <a:t>Жануарлар</a:t>
            </a:r>
            <a:r>
              <a:rPr lang="ru-RU" sz="1400" b="1" i="0" u="none" strike="noStrike" baseline="0" dirty="0">
                <a:solidFill>
                  <a:srgbClr val="FFFFFF"/>
                </a:solidFill>
                <a:latin typeface="TimesNewRomanPS-BoldMT"/>
              </a:rPr>
              <a:t> </a:t>
            </a:r>
            <a:r>
              <a:rPr lang="ru-RU" sz="1400" b="1" i="0" u="none" strike="noStrike" baseline="0" dirty="0" err="1">
                <a:solidFill>
                  <a:srgbClr val="FFFFFF"/>
                </a:solidFill>
                <a:latin typeface="TimesNewRomanPS-BoldMT"/>
              </a:rPr>
              <a:t>әлеміне</a:t>
            </a:r>
            <a:r>
              <a:rPr lang="ru-RU" sz="1400" b="1" i="0" u="none" strike="noStrike" baseline="0" dirty="0">
                <a:solidFill>
                  <a:srgbClr val="FFFFFF"/>
                </a:solidFill>
                <a:latin typeface="TimesNewRomanPS-BoldMT"/>
              </a:rPr>
              <a:t> </a:t>
            </a:r>
            <a:r>
              <a:rPr lang="ru-RU" sz="1400" b="1" i="0" u="none" strike="noStrike" baseline="0" dirty="0" err="1">
                <a:solidFill>
                  <a:srgbClr val="FFFFFF"/>
                </a:solidFill>
                <a:latin typeface="TimesNewRomanPS-BoldMT"/>
              </a:rPr>
              <a:t>әсер</a:t>
            </a:r>
            <a:r>
              <a:rPr lang="ru-RU" sz="1400" b="1" i="0" u="none" strike="noStrike" baseline="0" dirty="0">
                <a:solidFill>
                  <a:srgbClr val="FFFFFF"/>
                </a:solidFill>
                <a:latin typeface="TimesNewRomanPS-BoldMT"/>
              </a:rPr>
              <a:t> </a:t>
            </a:r>
            <a:r>
              <a:rPr lang="ru-RU" sz="1400" b="1" i="0" u="none" strike="noStrike" baseline="0" dirty="0" err="1">
                <a:solidFill>
                  <a:srgbClr val="FFFFFF"/>
                </a:solidFill>
                <a:latin typeface="TimesNewRomanPS-BoldMT"/>
              </a:rPr>
              <a:t>етудің</a:t>
            </a:r>
            <a:r>
              <a:rPr lang="en-US" sz="1400" b="1" i="0" u="none" strike="noStrike" baseline="0" dirty="0">
                <a:solidFill>
                  <a:srgbClr val="FFFFFF"/>
                </a:solidFill>
                <a:latin typeface="TimesNewRomanPS-BoldMT"/>
              </a:rPr>
              <a:t> </a:t>
            </a:r>
            <a:r>
              <a:rPr lang="ru-RU" sz="1400" b="1" i="0" u="none" strike="noStrike" baseline="0" dirty="0" err="1">
                <a:solidFill>
                  <a:srgbClr val="FFFFFF"/>
                </a:solidFill>
                <a:latin typeface="TimesNewRomanPS-BoldMT"/>
              </a:rPr>
              <a:t>әлеуетті</a:t>
            </a:r>
            <a:r>
              <a:rPr lang="ru-RU" sz="1400" b="1" i="0" u="none" strike="noStrike" baseline="0" dirty="0">
                <a:solidFill>
                  <a:srgbClr val="FFFFFF"/>
                </a:solidFill>
                <a:latin typeface="TimesNewRomanPS-BoldMT"/>
              </a:rPr>
              <a:t> </a:t>
            </a:r>
            <a:r>
              <a:rPr lang="ru-RU" sz="1400" b="1" i="0" u="none" strike="noStrike" baseline="0" dirty="0" err="1">
                <a:solidFill>
                  <a:srgbClr val="FFFFFF"/>
                </a:solidFill>
                <a:latin typeface="TimesNewRomanPS-BoldMT"/>
              </a:rPr>
              <a:t>факторлары</a:t>
            </a:r>
            <a:endParaRPr lang="ru-RU" sz="1400" dirty="0"/>
          </a:p>
        </p:txBody>
      </p:sp>
      <p:cxnSp>
        <p:nvCxnSpPr>
          <p:cNvPr id="11" name="Соединительная линия уступом 10"/>
          <p:cNvCxnSpPr/>
          <p:nvPr/>
        </p:nvCxnSpPr>
        <p:spPr>
          <a:xfrm rot="10800000" flipV="1">
            <a:off x="3420637" y="1700150"/>
            <a:ext cx="689344" cy="706165"/>
          </a:xfrm>
          <a:prstGeom prst="bentConnector2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/>
          <p:nvPr/>
        </p:nvCxnSpPr>
        <p:spPr>
          <a:xfrm>
            <a:off x="7854397" y="1718164"/>
            <a:ext cx="648073" cy="688151"/>
          </a:xfrm>
          <a:prstGeom prst="bentConnector2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4109981" y="3498282"/>
            <a:ext cx="3744416" cy="548234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әсерді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жөніндегі іс-шаралар</a:t>
            </a:r>
          </a:p>
        </p:txBody>
      </p:sp>
      <p:cxnSp>
        <p:nvCxnSpPr>
          <p:cNvPr id="16" name="Соединительная линия уступом 15"/>
          <p:cNvCxnSpPr/>
          <p:nvPr/>
        </p:nvCxnSpPr>
        <p:spPr>
          <a:xfrm rot="10800000" flipV="1">
            <a:off x="3291987" y="3846708"/>
            <a:ext cx="797357" cy="576064"/>
          </a:xfrm>
          <a:prstGeom prst="bentConnector2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/>
          <p:nvPr/>
        </p:nvCxnSpPr>
        <p:spPr>
          <a:xfrm>
            <a:off x="7895670" y="3856741"/>
            <a:ext cx="648073" cy="576064"/>
          </a:xfrm>
          <a:prstGeom prst="bentConnector3">
            <a:avLst>
              <a:gd name="adj1" fmla="val 98537"/>
            </a:avLst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1508284" y="2428359"/>
            <a:ext cx="2592288" cy="67251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Автокөліктің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630782" y="2403050"/>
            <a:ext cx="2513882" cy="66462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шу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458793" y="4401902"/>
            <a:ext cx="2619675" cy="96255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желісінен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санкцияланбаған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өту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тастау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451099" y="4387227"/>
            <a:ext cx="2855475" cy="97722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Қалдықтарды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сақтаудың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қоршалған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орындарын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ұйымдастыру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679204" y="4397126"/>
            <a:ext cx="3393357" cy="96733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 мен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дірілдің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жоғары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тудыратын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жұмыстардың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ұзақтығын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барынша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5847766" y="4067188"/>
            <a:ext cx="1168" cy="301947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EC05E8C-9225-4C2B-A8E3-F983CE8BC5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911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311150" y="6241613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26" name="pole tekstowe 2"/>
          <p:cNvSpPr txBox="1">
            <a:spLocks noChangeArrowheads="1"/>
          </p:cNvSpPr>
          <p:nvPr/>
        </p:nvSpPr>
        <p:spPr bwMode="auto">
          <a:xfrm>
            <a:off x="1957331" y="1006526"/>
            <a:ext cx="80497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Жануарлар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дүниесін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қорғау</a:t>
            </a:r>
            <a:endParaRPr lang="pl-PL" altLang="pl-PL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36DE4B-61F9-459E-A355-E048BB82CD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6F122C4-E277-475B-B539-78F26A2EF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359253"/>
              </p:ext>
            </p:extLst>
          </p:nvPr>
        </p:nvGraphicFramePr>
        <p:xfrm>
          <a:off x="918678" y="1395228"/>
          <a:ext cx="9934516" cy="22867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1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84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көрсеткіштері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Балл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ауқымы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салыстырмалы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 және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бұзылу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рейтингі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73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Құрылыс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5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ә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сер</a:t>
                      </a:r>
                      <a:r>
                        <a:rPr lang="ru-RU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aseline="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етуд</a:t>
                      </a:r>
                      <a:r>
                        <a:rPr lang="kk-KZ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ің </a:t>
                      </a:r>
                      <a:r>
                        <a:rPr lang="ru-RU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кеңістіктік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масштабы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ә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сер</a:t>
                      </a:r>
                      <a:r>
                        <a:rPr lang="ru-RU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aseline="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етуд</a:t>
                      </a:r>
                      <a:r>
                        <a:rPr lang="kk-KZ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ің уақытша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масштабы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Кыска ұзақтығы</a:t>
                      </a:r>
                      <a:endParaRPr lang="ru-RU" sz="1600" b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kk-KZ" sz="16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етудің қарқындылығы</a:t>
                      </a:r>
                      <a:endParaRPr lang="ru-RU" sz="16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Елеусіз</a:t>
                      </a:r>
                      <a:endParaRPr lang="ru-RU" sz="1600" b="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7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Интеграль</a:t>
                      </a:r>
                      <a:r>
                        <a:rPr lang="kk-KZ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дық бағалау</a:t>
                      </a:r>
                      <a:endParaRPr lang="ru-RU" sz="16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Төмен</a:t>
                      </a:r>
                      <a:endParaRPr lang="ru-RU" sz="1600" b="1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33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6757AFD4-B0CE-4410-9517-718F0550E2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135449"/>
              </p:ext>
            </p:extLst>
          </p:nvPr>
        </p:nvGraphicFramePr>
        <p:xfrm>
          <a:off x="918678" y="3681968"/>
          <a:ext cx="9934516" cy="16374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1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374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көрсеткіштері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Балл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ауқымы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салыстырмалы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әсер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ету және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бұзылу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рейтингі</a:t>
                      </a:r>
                      <a:r>
                        <a:rPr lang="ru-RU" sz="16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6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61488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BC8C4D-2AA4-4F51-8D69-1C4907BF9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25" name="pole tekstowe 2">
            <a:extLst>
              <a:ext uri="{FF2B5EF4-FFF2-40B4-BE49-F238E27FC236}">
                <a16:creationId xmlns:a16="http://schemas.microsoft.com/office/drawing/2014/main" id="{43EE6098-318B-4D29-BAD7-694E9A5D4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1185" y="1192301"/>
            <a:ext cx="80497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altLang="pl-PL" sz="16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Физическалық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факторлардың</a:t>
            </a:r>
            <a:r>
              <a:rPr lang="ru-RU" altLang="pl-PL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ru-RU" altLang="pl-PL" sz="20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әсері</a:t>
            </a:r>
            <a:endParaRPr lang="pl-PL" altLang="pl-PL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8">
            <a:extLst>
              <a:ext uri="{FF2B5EF4-FFF2-40B4-BE49-F238E27FC236}">
                <a16:creationId xmlns:a16="http://schemas.microsoft.com/office/drawing/2014/main" id="{89B1CF57-6D05-48BA-B480-421ECB5AD3B8}"/>
              </a:ext>
            </a:extLst>
          </p:cNvPr>
          <p:cNvSpPr/>
          <p:nvPr/>
        </p:nvSpPr>
        <p:spPr>
          <a:xfrm>
            <a:off x="4523835" y="2068382"/>
            <a:ext cx="3744416" cy="548234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ортаға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етудің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9">
            <a:extLst>
              <a:ext uri="{FF2B5EF4-FFF2-40B4-BE49-F238E27FC236}">
                <a16:creationId xmlns:a16="http://schemas.microsoft.com/office/drawing/2014/main" id="{586EA8EA-472F-41A1-B5BE-05E289B0B53D}"/>
              </a:ext>
            </a:extLst>
          </p:cNvPr>
          <p:cNvSpPr/>
          <p:nvPr/>
        </p:nvSpPr>
        <p:spPr>
          <a:xfrm>
            <a:off x="2565027" y="2975882"/>
            <a:ext cx="2592288" cy="64661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Шудың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әсері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13">
            <a:extLst>
              <a:ext uri="{FF2B5EF4-FFF2-40B4-BE49-F238E27FC236}">
                <a16:creationId xmlns:a16="http://schemas.microsoft.com/office/drawing/2014/main" id="{8FC50DEB-2DCE-4594-8B90-A3AC6F44BFBD}"/>
              </a:ext>
            </a:extLst>
          </p:cNvPr>
          <p:cNvSpPr/>
          <p:nvPr/>
        </p:nvSpPr>
        <p:spPr>
          <a:xfrm>
            <a:off x="5286300" y="3016914"/>
            <a:ext cx="2736304" cy="63872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Дірілдің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әсері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14">
            <a:extLst>
              <a:ext uri="{FF2B5EF4-FFF2-40B4-BE49-F238E27FC236}">
                <a16:creationId xmlns:a16="http://schemas.microsoft.com/office/drawing/2014/main" id="{EDA0D87F-5945-4A77-AB2F-10F83FF9EE32}"/>
              </a:ext>
            </a:extLst>
          </p:cNvPr>
          <p:cNvSpPr/>
          <p:nvPr/>
        </p:nvSpPr>
        <p:spPr>
          <a:xfrm>
            <a:off x="8110924" y="2972369"/>
            <a:ext cx="2520280" cy="66462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Электромагниттік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сәулелену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15">
            <a:extLst>
              <a:ext uri="{FF2B5EF4-FFF2-40B4-BE49-F238E27FC236}">
                <a16:creationId xmlns:a16="http://schemas.microsoft.com/office/drawing/2014/main" id="{9BE7B73E-98C7-4DB9-8009-19E9A8C3B19E}"/>
              </a:ext>
            </a:extLst>
          </p:cNvPr>
          <p:cNvSpPr/>
          <p:nvPr/>
        </p:nvSpPr>
        <p:spPr>
          <a:xfrm>
            <a:off x="4583832" y="3911477"/>
            <a:ext cx="3744416" cy="548234"/>
          </a:xfrm>
          <a:prstGeom prst="roundRect">
            <a:avLst/>
          </a:prstGeom>
          <a:solidFill>
            <a:schemeClr val="tx2">
              <a:alpha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барынша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Соединительная линия уступом 16">
            <a:extLst>
              <a:ext uri="{FF2B5EF4-FFF2-40B4-BE49-F238E27FC236}">
                <a16:creationId xmlns:a16="http://schemas.microsoft.com/office/drawing/2014/main" id="{5E0E0596-FE43-4400-B9C1-22990B311F10}"/>
              </a:ext>
            </a:extLst>
          </p:cNvPr>
          <p:cNvCxnSpPr>
            <a:stCxn id="30" idx="1"/>
            <a:endCxn id="33" idx="0"/>
          </p:cNvCxnSpPr>
          <p:nvPr/>
        </p:nvCxnSpPr>
        <p:spPr>
          <a:xfrm rot="10800000" flipV="1">
            <a:off x="3831544" y="4185594"/>
            <a:ext cx="752289" cy="576064"/>
          </a:xfrm>
          <a:prstGeom prst="bentConnector2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17">
            <a:extLst>
              <a:ext uri="{FF2B5EF4-FFF2-40B4-BE49-F238E27FC236}">
                <a16:creationId xmlns:a16="http://schemas.microsoft.com/office/drawing/2014/main" id="{25C6CCD5-1B7A-48EB-B7BF-04693711A73A}"/>
              </a:ext>
            </a:extLst>
          </p:cNvPr>
          <p:cNvCxnSpPr>
            <a:stCxn id="30" idx="3"/>
          </p:cNvCxnSpPr>
          <p:nvPr/>
        </p:nvCxnSpPr>
        <p:spPr>
          <a:xfrm>
            <a:off x="8328248" y="4185594"/>
            <a:ext cx="720080" cy="576064"/>
          </a:xfrm>
          <a:prstGeom prst="bentConnector3">
            <a:avLst>
              <a:gd name="adj1" fmla="val 100265"/>
            </a:avLst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18">
            <a:extLst>
              <a:ext uri="{FF2B5EF4-FFF2-40B4-BE49-F238E27FC236}">
                <a16:creationId xmlns:a16="http://schemas.microsoft.com/office/drawing/2014/main" id="{BD282A38-D604-4C5C-B546-FFD7FF49F60F}"/>
              </a:ext>
            </a:extLst>
          </p:cNvPr>
          <p:cNvSpPr/>
          <p:nvPr/>
        </p:nvSpPr>
        <p:spPr>
          <a:xfrm>
            <a:off x="2431182" y="4761658"/>
            <a:ext cx="2800722" cy="119735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 мен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дірілді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тоқтататын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узақтығын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барынша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19">
            <a:extLst>
              <a:ext uri="{FF2B5EF4-FFF2-40B4-BE49-F238E27FC236}">
                <a16:creationId xmlns:a16="http://schemas.microsoft.com/office/drawing/2014/main" id="{90E9403C-0CF1-4F6E-B0CA-F67FB3BCE7A3}"/>
              </a:ext>
            </a:extLst>
          </p:cNvPr>
          <p:cNvSpPr/>
          <p:nvPr/>
        </p:nvSpPr>
        <p:spPr>
          <a:xfrm>
            <a:off x="5281031" y="4761658"/>
            <a:ext cx="2736304" cy="119735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конструктивті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болу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кезіндегі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дірілді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20">
            <a:extLst>
              <a:ext uri="{FF2B5EF4-FFF2-40B4-BE49-F238E27FC236}">
                <a16:creationId xmlns:a16="http://schemas.microsoft.com/office/drawing/2014/main" id="{7796BAE5-DE36-4511-AD45-0626CEAA5CFE}"/>
              </a:ext>
            </a:extLst>
          </p:cNvPr>
          <p:cNvSpPr/>
          <p:nvPr/>
        </p:nvSpPr>
        <p:spPr>
          <a:xfrm>
            <a:off x="8096933" y="4761658"/>
            <a:ext cx="2520280" cy="119735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процестер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Заманауи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жабдықтарды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endParaRPr lang="ru-RU" sz="16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Соединительная линия уступом 21">
            <a:extLst>
              <a:ext uri="{FF2B5EF4-FFF2-40B4-BE49-F238E27FC236}">
                <a16:creationId xmlns:a16="http://schemas.microsoft.com/office/drawing/2014/main" id="{A43AC251-5FA3-489A-98B0-3EAD312546ED}"/>
              </a:ext>
            </a:extLst>
          </p:cNvPr>
          <p:cNvCxnSpPr>
            <a:endCxn id="27" idx="0"/>
          </p:cNvCxnSpPr>
          <p:nvPr/>
        </p:nvCxnSpPr>
        <p:spPr>
          <a:xfrm rot="10800000" flipV="1">
            <a:off x="3861172" y="2327366"/>
            <a:ext cx="690081" cy="648515"/>
          </a:xfrm>
          <a:prstGeom prst="bentConnector2">
            <a:avLst/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22">
            <a:extLst>
              <a:ext uri="{FF2B5EF4-FFF2-40B4-BE49-F238E27FC236}">
                <a16:creationId xmlns:a16="http://schemas.microsoft.com/office/drawing/2014/main" id="{FE1A76DE-9631-4DCD-8A63-D2F72D5A1F27}"/>
              </a:ext>
            </a:extLst>
          </p:cNvPr>
          <p:cNvCxnSpPr/>
          <p:nvPr/>
        </p:nvCxnSpPr>
        <p:spPr>
          <a:xfrm>
            <a:off x="8288224" y="2360513"/>
            <a:ext cx="760104" cy="648515"/>
          </a:xfrm>
          <a:prstGeom prst="bentConnector3">
            <a:avLst>
              <a:gd name="adj1" fmla="val 100125"/>
            </a:avLst>
          </a:prstGeom>
          <a:ln w="381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5384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39378" y="235376"/>
            <a:ext cx="7085622" cy="684886"/>
          </a:xfrm>
          <a:prstGeom prst="rect">
            <a:avLst/>
          </a:prstGeom>
          <a:solidFill>
            <a:srgbClr val="2E32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тыңдаулар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BC8C4D-2AA4-4F51-8D69-1C4907BF9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186" y="-498328"/>
            <a:ext cx="3276600" cy="235204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08C1586-8140-45F9-B630-3002FBD427F4}"/>
              </a:ext>
            </a:extLst>
          </p:cNvPr>
          <p:cNvSpPr txBox="1"/>
          <p:nvPr/>
        </p:nvSpPr>
        <p:spPr>
          <a:xfrm>
            <a:off x="1096545" y="1443296"/>
            <a:ext cx="9998910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kk-KZ" b="1" dirty="0">
                <a:latin typeface="TimesNewRomanPSMT"/>
              </a:rPr>
              <a:t>«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Үлкен</a:t>
            </a:r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Шаған</a:t>
            </a:r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» МАС. 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Модульдік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Segoe UI" panose="020B0502040204020203" pitchFamily="34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қазандық</a:t>
            </a:r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құрылысын</a:t>
            </a:r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салу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b="1" dirty="0">
                <a:latin typeface="TimesNewRomanPSMT"/>
              </a:rPr>
              <a:t>» </a:t>
            </a:r>
            <a:r>
              <a:rPr lang="ru-RU" b="1" dirty="0" err="1">
                <a:latin typeface="TimesNewRomanPSMT"/>
              </a:rPr>
              <a:t>жұмыс</a:t>
            </a:r>
            <a:r>
              <a:rPr lang="ru-RU" b="1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жобасына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Қоршаған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ортаны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қорғау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бөлімінде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құрылыс-монтаждау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жұмыстары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және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Объектіні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пайдалану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кезінде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қоршаған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ортаны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қорғау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мәселелері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көрсетілген</a:t>
            </a:r>
            <a:r>
              <a:rPr lang="ru-RU" b="1" i="0" u="none" strike="noStrike" baseline="0" dirty="0">
                <a:latin typeface="TimesNewRomanPSMT"/>
              </a:rPr>
              <a:t>.</a:t>
            </a:r>
          </a:p>
          <a:p>
            <a:pPr algn="just"/>
            <a:r>
              <a:rPr lang="ru-RU" b="1" i="0" u="none" strike="noStrike" baseline="0" dirty="0" err="1">
                <a:latin typeface="TimesNewRomanPSMT"/>
              </a:rPr>
              <a:t>Барлық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жобалық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шешімдер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ҚР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қолданыстағы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нормалар</a:t>
            </a:r>
            <a:r>
              <a:rPr lang="ru-RU" b="1" i="0" u="none" strike="noStrike" baseline="0" dirty="0">
                <a:latin typeface="TimesNewRomanPSMT"/>
              </a:rPr>
              <a:t> мен </a:t>
            </a:r>
            <a:r>
              <a:rPr lang="ru-RU" b="1" i="0" u="none" strike="noStrike" baseline="0" dirty="0" err="1">
                <a:latin typeface="TimesNewRomanPSMT"/>
              </a:rPr>
              <a:t>ережелерге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толық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сәйкестікте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қабылданды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және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әзірленді</a:t>
            </a:r>
            <a:r>
              <a:rPr lang="ru-RU" b="1" i="0" u="none" strike="noStrike" baseline="0" dirty="0"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0" u="none" strike="noStrike" baseline="0" dirty="0" err="1">
                <a:latin typeface="TimesNewRomanPSMT"/>
              </a:rPr>
              <a:t>Қоршаған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табиғи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ортаны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қорғау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және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қызмет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көрсетуші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персоналдың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қалыпты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жұмыс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жағдайын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қамтамасыз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ету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мақсатында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жұмыстардың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барлық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түрлерін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жүргізу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кезінде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теріс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әсерді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азайту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жөніндегі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шаралар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көзделеді</a:t>
            </a:r>
            <a:r>
              <a:rPr lang="ru-RU" b="1" i="0" u="none" strike="noStrike" baseline="0" dirty="0"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0" u="none" strike="noStrike" baseline="0" dirty="0" err="1">
                <a:latin typeface="TimesNewRomanPSMT"/>
              </a:rPr>
              <a:t>Жобаланатын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құрылыстарды</a:t>
            </a:r>
            <a:r>
              <a:rPr lang="ru-RU" b="1" i="0" u="none" strike="noStrike" baseline="0" dirty="0">
                <a:latin typeface="TimesNewRomanPSMT"/>
              </a:rPr>
              <a:t> салу </a:t>
            </a:r>
            <a:r>
              <a:rPr lang="ru-RU" b="1" i="0" u="none" strike="noStrike" baseline="0" dirty="0" err="1">
                <a:latin typeface="TimesNewRomanPSMT"/>
              </a:rPr>
              <a:t>және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пайдалану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технологиясын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сақтау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табиғи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ортаның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техногендік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әсерге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тұрақтылығын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қамтамасыз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етеді</a:t>
            </a:r>
            <a:r>
              <a:rPr lang="ru-RU" b="1" i="0" u="none" strike="noStrike" baseline="0" dirty="0"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0" u="none" strike="noStrike" baseline="0" dirty="0" err="1">
                <a:latin typeface="TimesNewRomanPSMT"/>
              </a:rPr>
              <a:t>Осылайша</a:t>
            </a:r>
            <a:r>
              <a:rPr lang="ru-RU" b="1" i="0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ru-RU" b="1" i="0" u="none" strike="noStrike" baseline="0" dirty="0" err="1">
                <a:latin typeface="TimesNewRomanPSMT"/>
              </a:rPr>
              <a:t>барлық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жобалық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шешімдерді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сақтаған</a:t>
            </a:r>
            <a:r>
              <a:rPr lang="ru-RU" b="1" i="0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ru-RU" b="1" i="0" u="none" strike="noStrike" baseline="0" dirty="0" err="1">
                <a:latin typeface="TimesNewRomanPSMT"/>
              </a:rPr>
              <a:t>сондай</a:t>
            </a:r>
            <a:r>
              <a:rPr lang="ru-RU" b="1" i="0" u="none" strike="noStrike" baseline="0" dirty="0" err="1">
                <a:latin typeface="Times New Roman" panose="02020603050405020304" pitchFamily="18" charset="0"/>
              </a:rPr>
              <a:t>-</a:t>
            </a:r>
            <a:r>
              <a:rPr lang="ru-RU" b="1" i="0" u="none" strike="noStrike" baseline="0" dirty="0" err="1">
                <a:latin typeface="TimesNewRomanPSMT"/>
              </a:rPr>
              <a:t>ақ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табиғат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қорғау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іс</a:t>
            </a:r>
            <a:r>
              <a:rPr lang="ru-RU" b="1" i="0" u="none" strike="noStrike" baseline="0" dirty="0" err="1">
                <a:latin typeface="Times New Roman" panose="02020603050405020304" pitchFamily="18" charset="0"/>
              </a:rPr>
              <a:t>-</a:t>
            </a:r>
            <a:r>
              <a:rPr lang="ru-RU" b="1" i="0" u="none" strike="noStrike" baseline="0" dirty="0" err="1">
                <a:latin typeface="TimesNewRomanPSMT"/>
              </a:rPr>
              <a:t>шараларын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сақтаған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кезде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объектіні</a:t>
            </a:r>
            <a:r>
              <a:rPr lang="ru-RU" b="1" i="0" u="none" strike="noStrike" baseline="0" dirty="0">
                <a:latin typeface="TimesNewRomanPSMT"/>
              </a:rPr>
              <a:t> салу </a:t>
            </a:r>
            <a:r>
              <a:rPr lang="ru-RU" b="1" i="0" u="none" strike="noStrike" baseline="0" dirty="0" err="1">
                <a:latin typeface="TimesNewRomanPSMT"/>
              </a:rPr>
              <a:t>және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пайдалану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қоршаған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ортаға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барынша</a:t>
            </a:r>
            <a:r>
              <a:rPr lang="ru-RU" b="1" i="0" u="none" strike="noStrike" baseline="0" dirty="0">
                <a:latin typeface="TimesNewRomanPSMT"/>
              </a:rPr>
              <a:t> аз </a:t>
            </a:r>
            <a:r>
              <a:rPr lang="ru-RU" b="1" i="0" u="none" strike="noStrike" baseline="0" dirty="0" err="1">
                <a:latin typeface="TimesNewRomanPSMT"/>
              </a:rPr>
              <a:t>залал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келтіруі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мүмкін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деген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қорытынды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жасауға</a:t>
            </a:r>
            <a:r>
              <a:rPr lang="ru-RU" b="1" i="0" u="none" strike="noStrike" baseline="0" dirty="0">
                <a:latin typeface="TimesNewRomanPSMT"/>
              </a:rPr>
              <a:t> </a:t>
            </a:r>
            <a:r>
              <a:rPr lang="ru-RU" b="1" i="0" u="none" strike="noStrike" baseline="0" dirty="0" err="1">
                <a:latin typeface="TimesNewRomanPSMT"/>
              </a:rPr>
              <a:t>болады</a:t>
            </a:r>
            <a:r>
              <a:rPr lang="ru-RU" b="1" i="0" u="none" strike="noStrike" baseline="0" dirty="0">
                <a:latin typeface="Times New Roman" panose="02020603050405020304" pitchFamily="18" charset="0"/>
              </a:rPr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654307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A3CE8E-8485-4CC0-A27B-04E6EEF11A7B}"/>
              </a:ext>
            </a:extLst>
          </p:cNvPr>
          <p:cNvSpPr/>
          <p:nvPr/>
        </p:nvSpPr>
        <p:spPr>
          <a:xfrm>
            <a:off x="311150" y="6200298"/>
            <a:ext cx="838200" cy="421184"/>
          </a:xfrm>
          <a:prstGeom prst="rect">
            <a:avLst/>
          </a:prstGeom>
          <a:solidFill>
            <a:srgbClr val="1C1C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34BC8-D00F-43F8-9E0E-BD26ECCE231D}"/>
              </a:ext>
            </a:extLst>
          </p:cNvPr>
          <p:cNvSpPr txBox="1"/>
          <p:nvPr/>
        </p:nvSpPr>
        <p:spPr>
          <a:xfrm>
            <a:off x="406400" y="6238255"/>
            <a:ext cx="647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090467" y="1941269"/>
            <a:ext cx="81059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НАЗАРЛАРЫҢЫЗҒА</a:t>
            </a:r>
            <a:r>
              <a:rPr lang="kk-KZ" sz="6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РАҚ</a:t>
            </a:r>
            <a:r>
              <a:rPr lang="ru-RU" sz="6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МЕТ!</a:t>
            </a:r>
            <a:endParaRPr lang="ru-RU" sz="6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9602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Общественные слушания РВС 7,12</Template>
  <TotalTime>3217</TotalTime>
  <Words>3635</Words>
  <Application>Microsoft Office PowerPoint</Application>
  <PresentationFormat>Широкоэкранный</PresentationFormat>
  <Paragraphs>582</Paragraphs>
  <Slides>38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50" baseType="lpstr">
      <vt:lpstr>-apple-system-body</vt:lpstr>
      <vt:lpstr>Arial</vt:lpstr>
      <vt:lpstr>Arial-BoldMT</vt:lpstr>
      <vt:lpstr>Calibri</vt:lpstr>
      <vt:lpstr>Calibri Light</vt:lpstr>
      <vt:lpstr>Calibri-Bold</vt:lpstr>
      <vt:lpstr>Segoe UI</vt:lpstr>
      <vt:lpstr>Symbol</vt:lpstr>
      <vt:lpstr>Times New Roman</vt:lpstr>
      <vt:lpstr>TimesNewRomanPS-BoldMT</vt:lpstr>
      <vt:lpstr>TimesNewRomanPSMT</vt:lpstr>
      <vt:lpstr>Тема Office</vt:lpstr>
      <vt:lpstr>Презентация PowerPoint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жобалары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Жұмыс жобасы және қоршаған ортаны қорғау бойынша қоғамдық тыңдаулар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Иванова Евгения Вячеславовна</dc:creator>
  <cp:lastModifiedBy>Канатбаева Гульчат Урынбаевна</cp:lastModifiedBy>
  <cp:revision>221</cp:revision>
  <cp:lastPrinted>2021-11-30T06:45:15Z</cp:lastPrinted>
  <dcterms:created xsi:type="dcterms:W3CDTF">2021-10-18T04:53:14Z</dcterms:created>
  <dcterms:modified xsi:type="dcterms:W3CDTF">2026-09-23T05:09:12Z</dcterms:modified>
</cp:coreProperties>
</file>